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mp4" ContentType="video/unknown"/>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Lst>
  <p:notesMasterIdLst>
    <p:notesMasterId r:id="rId28"/>
  </p:notesMasterIdLst>
  <p:handoutMasterIdLst>
    <p:handoutMasterId r:id="rId29"/>
  </p:handoutMasterIdLst>
  <p:sldIdLst>
    <p:sldId id="297" r:id="rId2"/>
    <p:sldId id="399" r:id="rId3"/>
    <p:sldId id="403" r:id="rId4"/>
    <p:sldId id="404" r:id="rId5"/>
    <p:sldId id="429" r:id="rId6"/>
    <p:sldId id="405" r:id="rId7"/>
    <p:sldId id="406" r:id="rId8"/>
    <p:sldId id="430" r:id="rId9"/>
    <p:sldId id="408" r:id="rId10"/>
    <p:sldId id="409" r:id="rId11"/>
    <p:sldId id="431" r:id="rId12"/>
    <p:sldId id="416" r:id="rId13"/>
    <p:sldId id="419" r:id="rId14"/>
    <p:sldId id="421" r:id="rId15"/>
    <p:sldId id="433" r:id="rId16"/>
    <p:sldId id="420" r:id="rId17"/>
    <p:sldId id="418" r:id="rId18"/>
    <p:sldId id="423" r:id="rId19"/>
    <p:sldId id="424" r:id="rId20"/>
    <p:sldId id="425" r:id="rId21"/>
    <p:sldId id="422" r:id="rId22"/>
    <p:sldId id="426" r:id="rId23"/>
    <p:sldId id="427" r:id="rId24"/>
    <p:sldId id="432" r:id="rId25"/>
    <p:sldId id="428" r:id="rId26"/>
    <p:sldId id="372" r:id="rId27"/>
  </p:sldIdLst>
  <p:sldSz cx="9144000" cy="6858000" type="screen4x3"/>
  <p:notesSz cx="7010400" cy="9296400"/>
  <p:embeddedFontLst>
    <p:embeddedFont>
      <p:font typeface="Calibri"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038"/>
    <a:srgbClr val="D38F45"/>
    <a:srgbClr val="FF67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4245" autoAdjust="0"/>
  </p:normalViewPr>
  <p:slideViewPr>
    <p:cSldViewPr>
      <p:cViewPr varScale="1">
        <p:scale>
          <a:sx n="87" d="100"/>
          <a:sy n="87" d="100"/>
        </p:scale>
        <p:origin x="-492" y="-72"/>
      </p:cViewPr>
      <p:guideLst>
        <p:guide orient="horz" pos="3552"/>
        <p:guide pos="336"/>
      </p:guideLst>
    </p:cSldViewPr>
  </p:slid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68" d="100"/>
          <a:sy n="68" d="100"/>
        </p:scale>
        <p:origin x="-2778" y="-12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1427" tIns="45713" rIns="91427" bIns="45713" rtlCol="0"/>
          <a:lstStyle>
            <a:lvl1pPr algn="r">
              <a:defRPr sz="1200"/>
            </a:lvl1pPr>
          </a:lstStyle>
          <a:p>
            <a:fld id="{DC443F10-01A7-4301-A055-952F0BCCE8DF}" type="datetimeFigureOut">
              <a:rPr lang="en-US" smtClean="0"/>
              <a:t>6/21/2013</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27" tIns="45713" rIns="91427" bIns="45713" rtlCol="0" anchor="b"/>
          <a:lstStyle>
            <a:lvl1pPr algn="r">
              <a:defRPr sz="1200"/>
            </a:lvl1pPr>
          </a:lstStyle>
          <a:p>
            <a:fld id="{902BF231-5F47-4FD1-B18F-910892AE41A9}" type="slidenum">
              <a:rPr lang="en-US" smtClean="0"/>
              <a:t>‹#›</a:t>
            </a:fld>
            <a:endParaRPr lang="en-US"/>
          </a:p>
        </p:txBody>
      </p:sp>
    </p:spTree>
    <p:extLst>
      <p:ext uri="{BB962C8B-B14F-4D97-AF65-F5344CB8AC3E}">
        <p14:creationId xmlns:p14="http://schemas.microsoft.com/office/powerpoint/2010/main" val="31969806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3" rIns="91427" bIns="45713" rtlCol="0"/>
          <a:lstStyle>
            <a:lvl1pPr algn="l">
              <a:defRPr sz="1200"/>
            </a:lvl1pPr>
          </a:lstStyle>
          <a:p>
            <a:endParaRPr lang="en-US" dirty="0"/>
          </a:p>
        </p:txBody>
      </p:sp>
      <p:sp>
        <p:nvSpPr>
          <p:cNvPr id="3" name="Date Placeholder 2"/>
          <p:cNvSpPr>
            <a:spLocks noGrp="1"/>
          </p:cNvSpPr>
          <p:nvPr>
            <p:ph type="dt" idx="1"/>
          </p:nvPr>
        </p:nvSpPr>
        <p:spPr>
          <a:xfrm>
            <a:off x="3970339" y="0"/>
            <a:ext cx="3038475" cy="465138"/>
          </a:xfrm>
          <a:prstGeom prst="rect">
            <a:avLst/>
          </a:prstGeom>
        </p:spPr>
        <p:txBody>
          <a:bodyPr vert="horz" lIns="91427" tIns="45713" rIns="91427" bIns="45713" rtlCol="0"/>
          <a:lstStyle>
            <a:lvl1pPr algn="r">
              <a:defRPr sz="1200"/>
            </a:lvl1pPr>
          </a:lstStyle>
          <a:p>
            <a:fld id="{E7D2DAB8-99D7-474E-8EBB-B95DCDB0121B}" type="datetimeFigureOut">
              <a:rPr lang="en-US" smtClean="0"/>
              <a:t>6/21/2013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27" tIns="45713" rIns="91427" bIns="45713" rtlCol="0" anchor="ctr"/>
          <a:lstStyle/>
          <a:p>
            <a:endParaRPr lang="en-US" dirty="0"/>
          </a:p>
        </p:txBody>
      </p:sp>
      <p:sp>
        <p:nvSpPr>
          <p:cNvPr id="5" name="Notes Placeholder 4"/>
          <p:cNvSpPr>
            <a:spLocks noGrp="1"/>
          </p:cNvSpPr>
          <p:nvPr>
            <p:ph type="body" sz="quarter" idx="3"/>
          </p:nvPr>
        </p:nvSpPr>
        <p:spPr>
          <a:xfrm>
            <a:off x="701676" y="4416426"/>
            <a:ext cx="5607050" cy="4183063"/>
          </a:xfrm>
          <a:prstGeom prst="rect">
            <a:avLst/>
          </a:prstGeom>
        </p:spPr>
        <p:txBody>
          <a:bodyPr vert="horz" lIns="91427" tIns="45713" rIns="91427" bIns="4571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29675"/>
            <a:ext cx="3038475" cy="465138"/>
          </a:xfrm>
          <a:prstGeom prst="rect">
            <a:avLst/>
          </a:prstGeom>
        </p:spPr>
        <p:txBody>
          <a:bodyPr vert="horz" lIns="91427" tIns="45713" rIns="91427" bIns="4571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1427" tIns="45713" rIns="91427" bIns="45713" rtlCol="0" anchor="b"/>
          <a:lstStyle>
            <a:lvl1pPr algn="r">
              <a:defRPr sz="1200"/>
            </a:lvl1pPr>
          </a:lstStyle>
          <a:p>
            <a:fld id="{E3B1118E-54F8-47BF-9A69-879EB5A77146}" type="slidenum">
              <a:rPr lang="en-US" smtClean="0"/>
              <a:t>‹#›</a:t>
            </a:fld>
            <a:endParaRPr lang="en-US" dirty="0"/>
          </a:p>
        </p:txBody>
      </p:sp>
    </p:spTree>
    <p:extLst>
      <p:ext uri="{BB962C8B-B14F-4D97-AF65-F5344CB8AC3E}">
        <p14:creationId xmlns:p14="http://schemas.microsoft.com/office/powerpoint/2010/main" val="140379558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your lateral is part of a wastewater collection system that includes your service and city owned manholes and sewer that has aged, deteriorated and leaks. During wet periods or heavy rainfall events, excessive clear water enters the system through these leaks and overloads the city’s ability to collect and treat the wastewater. This can result in sewer backups in homes, localized flooding, excessive wear on equipment and bypassing untreated wastewater into Lake Michigan. The conclusion is all leaking parts of the system, including private services must be sealed</a:t>
            </a:r>
          </a:p>
          <a:p>
            <a:endParaRPr lang="en-US" dirty="0"/>
          </a:p>
        </p:txBody>
      </p:sp>
      <p:sp>
        <p:nvSpPr>
          <p:cNvPr id="4" name="Slide Number Placeholder 3"/>
          <p:cNvSpPr>
            <a:spLocks noGrp="1"/>
          </p:cNvSpPr>
          <p:nvPr>
            <p:ph type="sldNum" sz="quarter" idx="10"/>
          </p:nvPr>
        </p:nvSpPr>
        <p:spPr/>
        <p:txBody>
          <a:bodyPr/>
          <a:lstStyle/>
          <a:p>
            <a:fld id="{E3B1118E-54F8-47BF-9A69-879EB5A77146}" type="slidenum">
              <a:rPr lang="en-US" smtClean="0"/>
              <a:t>3</a:t>
            </a:fld>
            <a:endParaRPr lang="en-US" dirty="0"/>
          </a:p>
        </p:txBody>
      </p:sp>
    </p:spTree>
    <p:extLst>
      <p:ext uri="{BB962C8B-B14F-4D97-AF65-F5344CB8AC3E}">
        <p14:creationId xmlns:p14="http://schemas.microsoft.com/office/powerpoint/2010/main" val="1648184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lining? Because lining, using well established trenchless technologies, is seen to be a preferred alternative to digging and replacing individual sewer services. Lining can significantly reduce impacts associated with repairing city streets and sidewalks, removing trees, restoring landscaping, driveways, lawns and disruption of traffic</a:t>
            </a:r>
          </a:p>
        </p:txBody>
      </p:sp>
      <p:sp>
        <p:nvSpPr>
          <p:cNvPr id="4" name="Slide Number Placeholder 3"/>
          <p:cNvSpPr>
            <a:spLocks noGrp="1"/>
          </p:cNvSpPr>
          <p:nvPr>
            <p:ph type="sldNum" sz="quarter" idx="10"/>
          </p:nvPr>
        </p:nvSpPr>
        <p:spPr/>
        <p:txBody>
          <a:bodyPr/>
          <a:lstStyle/>
          <a:p>
            <a:fld id="{E3B1118E-54F8-47BF-9A69-879EB5A77146}" type="slidenum">
              <a:rPr lang="en-US" smtClean="0"/>
              <a:t>4</a:t>
            </a:fld>
            <a:endParaRPr lang="en-US" dirty="0"/>
          </a:p>
        </p:txBody>
      </p:sp>
    </p:spTree>
    <p:extLst>
      <p:ext uri="{BB962C8B-B14F-4D97-AF65-F5344CB8AC3E}">
        <p14:creationId xmlns:p14="http://schemas.microsoft.com/office/powerpoint/2010/main" val="3523237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lining? Because lining, using well established trenchless technologies, is seen to be a preferred alternative to digging and replacing individual sewer services. Lining can significantly reduce impacts associated with repairing city streets and sidewalks, removing trees, restoring landscaping, driveways, lawns and disruption of traffic</a:t>
            </a:r>
          </a:p>
        </p:txBody>
      </p:sp>
      <p:sp>
        <p:nvSpPr>
          <p:cNvPr id="4" name="Slide Number Placeholder 3"/>
          <p:cNvSpPr>
            <a:spLocks noGrp="1"/>
          </p:cNvSpPr>
          <p:nvPr>
            <p:ph type="sldNum" sz="quarter" idx="10"/>
          </p:nvPr>
        </p:nvSpPr>
        <p:spPr/>
        <p:txBody>
          <a:bodyPr/>
          <a:lstStyle/>
          <a:p>
            <a:fld id="{E3B1118E-54F8-47BF-9A69-879EB5A77146}" type="slidenum">
              <a:rPr lang="en-US" smtClean="0"/>
              <a:t>5</a:t>
            </a:fld>
            <a:endParaRPr lang="en-US" dirty="0"/>
          </a:p>
        </p:txBody>
      </p:sp>
    </p:spTree>
    <p:extLst>
      <p:ext uri="{BB962C8B-B14F-4D97-AF65-F5344CB8AC3E}">
        <p14:creationId xmlns:p14="http://schemas.microsoft.com/office/powerpoint/2010/main" val="3523237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 industry practice for lining sewer pipes involves a process called inversion, were a polyester felt liner is saturated with resin inside a clear plastic bladder tube and the inverted or turned inside out in the sewer pipe using controlled air pressure. The resin soaked liner, which started out inside the plastic bladder, ends up outside of the bladder while the bladder continues to inflate inside the liner and pressing it out against the host pipe. When the liner is properly position, steam is then introduced into the inflated bladder to cure the resin and in 30 minutes the lined pipe will be back in service. </a:t>
            </a:r>
          </a:p>
        </p:txBody>
      </p:sp>
      <p:sp>
        <p:nvSpPr>
          <p:cNvPr id="4" name="Slide Number Placeholder 3"/>
          <p:cNvSpPr>
            <a:spLocks noGrp="1"/>
          </p:cNvSpPr>
          <p:nvPr>
            <p:ph type="sldNum" sz="quarter" idx="10"/>
          </p:nvPr>
        </p:nvSpPr>
        <p:spPr/>
        <p:txBody>
          <a:bodyPr/>
          <a:lstStyle/>
          <a:p>
            <a:fld id="{E3B1118E-54F8-47BF-9A69-879EB5A77146}" type="slidenum">
              <a:rPr lang="en-US" smtClean="0"/>
              <a:t>13</a:t>
            </a:fld>
            <a:endParaRPr lang="en-US" dirty="0"/>
          </a:p>
        </p:txBody>
      </p:sp>
    </p:spTree>
    <p:extLst>
      <p:ext uri="{BB962C8B-B14F-4D97-AF65-F5344CB8AC3E}">
        <p14:creationId xmlns:p14="http://schemas.microsoft.com/office/powerpoint/2010/main" val="2682574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smtClean="0"/>
          </a:p>
        </p:txBody>
      </p:sp>
      <p:pic>
        <p:nvPicPr>
          <p:cNvPr id="788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0479" y="4571345"/>
            <a:ext cx="1834753" cy="13757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16025" indent="-275394" eaLnBrk="0" hangingPunct="0">
              <a:defRPr>
                <a:solidFill>
                  <a:schemeClr val="tx1"/>
                </a:solidFill>
                <a:latin typeface="Arial" pitchFamily="34" charset="0"/>
                <a:cs typeface="Arial" pitchFamily="34" charset="0"/>
              </a:defRPr>
            </a:lvl2pPr>
            <a:lvl3pPr marL="1101577" indent="-220316" eaLnBrk="0" hangingPunct="0">
              <a:defRPr>
                <a:solidFill>
                  <a:schemeClr val="tx1"/>
                </a:solidFill>
                <a:latin typeface="Arial" pitchFamily="34" charset="0"/>
                <a:cs typeface="Arial" pitchFamily="34" charset="0"/>
              </a:defRPr>
            </a:lvl3pPr>
            <a:lvl4pPr marL="1542207" indent="-220316" eaLnBrk="0" hangingPunct="0">
              <a:defRPr>
                <a:solidFill>
                  <a:schemeClr val="tx1"/>
                </a:solidFill>
                <a:latin typeface="Arial" pitchFamily="34" charset="0"/>
                <a:cs typeface="Arial" pitchFamily="34" charset="0"/>
              </a:defRPr>
            </a:lvl4pPr>
            <a:lvl5pPr marL="1982838" indent="-220316" eaLnBrk="0" hangingPunct="0">
              <a:defRPr>
                <a:solidFill>
                  <a:schemeClr val="tx1"/>
                </a:solidFill>
                <a:latin typeface="Arial" pitchFamily="34" charset="0"/>
                <a:cs typeface="Arial" pitchFamily="34" charset="0"/>
              </a:defRPr>
            </a:lvl5pPr>
            <a:lvl6pPr marL="2423468" indent="-220316" eaLnBrk="0" fontAlgn="base" hangingPunct="0">
              <a:spcBef>
                <a:spcPct val="0"/>
              </a:spcBef>
              <a:spcAft>
                <a:spcPct val="0"/>
              </a:spcAft>
              <a:defRPr>
                <a:solidFill>
                  <a:schemeClr val="tx1"/>
                </a:solidFill>
                <a:latin typeface="Arial" pitchFamily="34" charset="0"/>
                <a:cs typeface="Arial" pitchFamily="34" charset="0"/>
              </a:defRPr>
            </a:lvl6pPr>
            <a:lvl7pPr marL="2864099" indent="-220316" eaLnBrk="0" fontAlgn="base" hangingPunct="0">
              <a:spcBef>
                <a:spcPct val="0"/>
              </a:spcBef>
              <a:spcAft>
                <a:spcPct val="0"/>
              </a:spcAft>
              <a:defRPr>
                <a:solidFill>
                  <a:schemeClr val="tx1"/>
                </a:solidFill>
                <a:latin typeface="Arial" pitchFamily="34" charset="0"/>
                <a:cs typeface="Arial" pitchFamily="34" charset="0"/>
              </a:defRPr>
            </a:lvl7pPr>
            <a:lvl8pPr marL="3304728" indent="-220316" eaLnBrk="0" fontAlgn="base" hangingPunct="0">
              <a:spcBef>
                <a:spcPct val="0"/>
              </a:spcBef>
              <a:spcAft>
                <a:spcPct val="0"/>
              </a:spcAft>
              <a:defRPr>
                <a:solidFill>
                  <a:schemeClr val="tx1"/>
                </a:solidFill>
                <a:latin typeface="Arial" pitchFamily="34" charset="0"/>
                <a:cs typeface="Arial" pitchFamily="34" charset="0"/>
              </a:defRPr>
            </a:lvl8pPr>
            <a:lvl9pPr marL="3745359" indent="-220316"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8B8E2CB9-FB5B-42DB-A334-2ABD9055E4AA}" type="slidenum">
              <a:rPr lang="en-US" smtClean="0"/>
              <a:pPr eaLnBrk="1" hangingPunct="1"/>
              <a:t>19</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is installing a cleanout in your yard in a location that satisfies both the you and meets the project’s needs. The hole for the cleanout will be 20 inches in diameter and dug to the depth of your service by means of vacuum excavation. A PVC saddle and riser pipe will be attached to you service line. The hole will then be backfilled and compacted to prevent the soil from settling. The top 18 inches of the excavation will be filled with topsoil and the two foot by two foot sod square scraped prior to excavation will be replaced. Except for the cleanout cap flush with the ground surface, the goal is to be in and out of your yard without noticeable change. The process will take 60 to 90 minutes.</a:t>
            </a:r>
            <a:r>
              <a:rPr lang="en-US" b="1" i="1" dirty="0"/>
              <a:t> </a:t>
            </a:r>
            <a:endParaRPr lang="en-US" dirty="0"/>
          </a:p>
        </p:txBody>
      </p:sp>
      <p:sp>
        <p:nvSpPr>
          <p:cNvPr id="4" name="Slide Number Placeholder 3"/>
          <p:cNvSpPr>
            <a:spLocks noGrp="1"/>
          </p:cNvSpPr>
          <p:nvPr>
            <p:ph type="sldNum" sz="quarter" idx="10"/>
          </p:nvPr>
        </p:nvSpPr>
        <p:spPr/>
        <p:txBody>
          <a:bodyPr/>
          <a:lstStyle/>
          <a:p>
            <a:fld id="{E3B1118E-54F8-47BF-9A69-879EB5A77146}" type="slidenum">
              <a:rPr lang="en-US" smtClean="0"/>
              <a:t>21</a:t>
            </a:fld>
            <a:endParaRPr lang="en-US" dirty="0"/>
          </a:p>
        </p:txBody>
      </p:sp>
    </p:spTree>
    <p:extLst>
      <p:ext uri="{BB962C8B-B14F-4D97-AF65-F5344CB8AC3E}">
        <p14:creationId xmlns:p14="http://schemas.microsoft.com/office/powerpoint/2010/main" val="2143417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some point after the  cleanouts are installed, and depending on how the contractor plans his schedule, equipment for installing the liners will arrive. It will consist of a truck with a  steam generator, air compressor and other equipment, a cart unit called a 5-line machine used to move and position lining equipment, a 8 by 30 foot work trailer used to store and prep materials and one to two pick-up trucks. Crews will generally consist of four technicians.</a:t>
            </a:r>
            <a:r>
              <a:rPr lang="en-US" b="1" i="1" dirty="0"/>
              <a:t> </a:t>
            </a:r>
            <a:endParaRPr lang="en-US" dirty="0"/>
          </a:p>
        </p:txBody>
      </p:sp>
      <p:sp>
        <p:nvSpPr>
          <p:cNvPr id="4" name="Slide Number Placeholder 3"/>
          <p:cNvSpPr>
            <a:spLocks noGrp="1"/>
          </p:cNvSpPr>
          <p:nvPr>
            <p:ph type="sldNum" sz="quarter" idx="10"/>
          </p:nvPr>
        </p:nvSpPr>
        <p:spPr/>
        <p:txBody>
          <a:bodyPr/>
          <a:lstStyle/>
          <a:p>
            <a:fld id="{E3B1118E-54F8-47BF-9A69-879EB5A77146}" type="slidenum">
              <a:rPr lang="en-US" smtClean="0"/>
              <a:t>22</a:t>
            </a:fld>
            <a:endParaRPr lang="en-US" dirty="0"/>
          </a:p>
        </p:txBody>
      </p:sp>
    </p:spTree>
    <p:extLst>
      <p:ext uri="{BB962C8B-B14F-4D97-AF65-F5344CB8AC3E}">
        <p14:creationId xmlns:p14="http://schemas.microsoft.com/office/powerpoint/2010/main" val="214341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How long will it take? Once on site, the installation and steam cure of the liner will take about two hours per sewer service. During that time a temporary plug will be place in your service. During the 2 hour installation, incidental water use should not be a problem but activities like washing clothes, bathing, etc. may cause your sewer to back up. The contractor will do the lining from the city’s sewer in the street. Working between an upstream and a downstream manhole they may be able to line a number individual services without moving their equipment. So, while your service will e back on line in a matter of a couple of hours, you may see contractor equipment on your street for an entire day. To get a rough idea of how long your block will be affected, divide the number of houses on your block by 5 houses per day lined. </a:t>
            </a:r>
            <a:r>
              <a:rPr lang="en-US" b="1" i="1" dirty="0"/>
              <a:t>Not sure what we can do about pictures here. Maybe elevator music, but </a:t>
            </a:r>
            <a:r>
              <a:rPr lang="en-US" dirty="0"/>
              <a:t>some</a:t>
            </a:r>
            <a:r>
              <a:rPr lang="en-US" b="1" i="1" dirty="0"/>
              <a:t> good word slides</a:t>
            </a:r>
            <a:endParaRPr lang="en-US" dirty="0"/>
          </a:p>
          <a:p>
            <a:pPr lvl="0"/>
            <a:r>
              <a:rPr lang="en-US" dirty="0"/>
              <a:t>Will the street be closed? Generally no. A traffic management plan will be developed by the city and contractor. On a typical two way residential street, manholes are located mid road and contractor equipment will block one lane. Again depending on the specifics of the traffic plan, traffic cones, signage and lighting may be used to alert and direct traffic. In all cases, great attention will be given to home owner access and emergency vehicle access.</a:t>
            </a:r>
          </a:p>
          <a:p>
            <a:pPr lvl="0"/>
            <a:r>
              <a:rPr lang="en-US" dirty="0"/>
              <a:t>How will I know when you will line my service? Coordination with the property owner will be priority. The contractor and city will develop a plan for written and verbal communication with property owners. While this plan has yet to be developed, contractors generally expect  to have a person on site (typically the site manager) to handle day to day contact with property owners.</a:t>
            </a:r>
          </a:p>
          <a:p>
            <a:pPr lvl="0"/>
            <a:r>
              <a:rPr lang="en-US" dirty="0"/>
              <a:t> How long will it take? Once on site, the installation and steam cure of the liner will take about two hours per sewer service. During that time a temporary plug will be place in your service. During the 2 hour installation, incidental water use should not be a problem but activities like washing clothes, bathing, etc. may cause your sewer to back up. The contractor will do the lining from the city’s sewer in the street. Working between an upstream and a downstream manhole they may be able to line a number individual services without moving their equipment. So, while your service will e back on line in a matter of a couple of hours, you may see contractor equipment on your street for an entire day. To get a rough idea of how long your block will be affected, divide the number of houses on your block by 5 houses per day lined. </a:t>
            </a:r>
            <a:r>
              <a:rPr lang="en-US" b="1" i="1" dirty="0"/>
              <a:t>Not sure what we can do about pictures here. Maybe elevator music, but </a:t>
            </a:r>
            <a:r>
              <a:rPr lang="en-US" dirty="0"/>
              <a:t>some</a:t>
            </a:r>
            <a:r>
              <a:rPr lang="en-US" b="1" i="1" dirty="0"/>
              <a:t> good word slides</a:t>
            </a:r>
            <a:endParaRPr lang="en-US" dirty="0"/>
          </a:p>
          <a:p>
            <a:pPr lvl="0"/>
            <a:r>
              <a:rPr lang="en-US" dirty="0"/>
              <a:t>Will the street be closed? Generally no. A traffic management plan will be developed by the city and contractor. On a typical two way residential street, manholes are located mid road and contractor equipment will block one lane. Again depending on the specifics of the traffic plan, traffic cones, signage and lighting may be used to alert and direct traffic. In all cases, great attention will be given to home owner access and emergency vehicle access.</a:t>
            </a:r>
          </a:p>
          <a:p>
            <a:pPr lvl="0"/>
            <a:r>
              <a:rPr lang="en-US" dirty="0"/>
              <a:t>How will I know when you will line my service? Coordination with the property owner will be priority. The contractor and city will develop a plan for written and verbal communication with property owners. While this plan has yet to be developed, contractors generally expect  to have a person on site (typically the site manager) to handle day to day contact with property owners.</a:t>
            </a:r>
          </a:p>
          <a:p>
            <a:pPr lvl="0"/>
            <a:r>
              <a:rPr lang="en-US" dirty="0"/>
              <a:t> </a:t>
            </a:r>
          </a:p>
          <a:p>
            <a:r>
              <a:rPr lang="en-US" dirty="0"/>
              <a:t> </a:t>
            </a:r>
          </a:p>
          <a:p>
            <a:pPr lvl="0"/>
            <a:r>
              <a:rPr lang="en-US" dirty="0"/>
              <a:t>How long will it take? Once on site, the installation and steam cure of the liner will take about two hours per sewer service. During that time a temporary plug will be place in your service. During the 2 hour installation, incidental water use should not be a problem but activities like washing clothes, bathing, etc. may cause your sewer to back up. The contractor will do the lining from the city’s sewer in the street. Working between an upstream and a downstream manhole they may be able to line a number individual services without moving their equipment. So, while your service will e back on line in a matter of a couple of hours, you may see contractor equipment on your street for an entire day. To get a rough idea of how long your block will be affected, divide the number of houses on your block by 5 houses per day lined. </a:t>
            </a:r>
            <a:r>
              <a:rPr lang="en-US" b="1" i="1" dirty="0"/>
              <a:t>Not sure what we can do about pictures here. Maybe elevator music, but </a:t>
            </a:r>
            <a:r>
              <a:rPr lang="en-US" dirty="0"/>
              <a:t>some</a:t>
            </a:r>
            <a:r>
              <a:rPr lang="en-US" b="1" i="1" dirty="0"/>
              <a:t> good word slides</a:t>
            </a:r>
            <a:endParaRPr lang="en-US" dirty="0"/>
          </a:p>
          <a:p>
            <a:pPr lvl="0"/>
            <a:r>
              <a:rPr lang="en-US" dirty="0"/>
              <a:t>Will the street be closed? Generally no. A traffic management plan will be developed by the city and contractor. On a typical two way residential street, manholes are located mid road and contractor equipment will block one lane. Again depending on the specifics of the traffic plan, traffic cones, signage and lighting may be used to alert and direct traffic. In all cases, great attention will be given to home owner access and emergency vehicle access.</a:t>
            </a:r>
          </a:p>
          <a:p>
            <a:pPr lvl="0"/>
            <a:r>
              <a:rPr lang="en-US" dirty="0"/>
              <a:t>How will I know when you will line my service? Coordination with the property owner will be priority. The contractor and city will develop a plan for written and verbal communication with property owners. While this plan has yet to be developed, contractors generally expect  to have a person on site (typically the site manager) to handle day to day contact with property owners.</a:t>
            </a:r>
          </a:p>
          <a:p>
            <a:pPr lvl="0"/>
            <a:r>
              <a:rPr lang="en-US" dirty="0"/>
              <a:t> </a:t>
            </a:r>
          </a:p>
          <a:p>
            <a:r>
              <a:rPr lang="en-US" dirty="0"/>
              <a:t> </a:t>
            </a:r>
          </a:p>
          <a:p>
            <a:pPr lvl="0"/>
            <a:r>
              <a:rPr lang="en-US" dirty="0"/>
              <a:t> How long will it take? Once on site, the installation and steam cure of the liner will take about two hours per sewer service. During that time a temporary plug will be place in your service. During the 2 hour installation, incidental water use should not be a problem but activities like washing clothes, bathing, etc. may cause your sewer to back up. The contractor will do the lining from the city’s sewer in the street. Working between an upstream and a downstream manhole they may be able to line a number individual services without moving their equipment. So, while your service will e back on line in a matter of a couple of hours, you may see contractor equipment on your street for an entire day. To get a rough idea of how long your block will be affected, divide the number of houses on your block by 5 houses per day lined. </a:t>
            </a:r>
            <a:r>
              <a:rPr lang="en-US" b="1" i="1" dirty="0"/>
              <a:t>Not sure what we can do about pictures here. Maybe elevator music, but </a:t>
            </a:r>
            <a:r>
              <a:rPr lang="en-US" dirty="0"/>
              <a:t>some</a:t>
            </a:r>
            <a:r>
              <a:rPr lang="en-US" b="1" i="1" dirty="0"/>
              <a:t> good word slides</a:t>
            </a:r>
            <a:endParaRPr lang="en-US" dirty="0"/>
          </a:p>
          <a:p>
            <a:pPr lvl="0"/>
            <a:r>
              <a:rPr lang="en-US" dirty="0"/>
              <a:t>Will the street be closed? Generally no. A traffic management plan will be developed by the city and contractor. On a typical two way residential street, manholes are located mid road and contractor equipment will block one lane. Again depending on the specifics of the traffic plan, traffic cones, signage and lighting may be used to alert and direct traffic. In all cases, great attention will be given to home owner access and emergency vehicle access.</a:t>
            </a:r>
          </a:p>
          <a:p>
            <a:pPr lvl="0"/>
            <a:r>
              <a:rPr lang="en-US" dirty="0"/>
              <a:t>How will I know when you will line my service? Coordination with the property owner will be priority. The contractor and city will develop a plan for written and verbal communication with property owners. While this plan has yet to be developed, contractors generally expect  to have a person on site (typically the site manager) to handle day to day contact with property owners.</a:t>
            </a:r>
          </a:p>
          <a:p>
            <a:endParaRPr lang="en-US" dirty="0"/>
          </a:p>
        </p:txBody>
      </p:sp>
      <p:sp>
        <p:nvSpPr>
          <p:cNvPr id="4" name="Slide Number Placeholder 3"/>
          <p:cNvSpPr>
            <a:spLocks noGrp="1"/>
          </p:cNvSpPr>
          <p:nvPr>
            <p:ph type="sldNum" sz="quarter" idx="10"/>
          </p:nvPr>
        </p:nvSpPr>
        <p:spPr/>
        <p:txBody>
          <a:bodyPr/>
          <a:lstStyle/>
          <a:p>
            <a:fld id="{E3B1118E-54F8-47BF-9A69-879EB5A77146}" type="slidenum">
              <a:rPr lang="en-US" smtClean="0"/>
              <a:t>23</a:t>
            </a:fld>
            <a:endParaRPr lang="en-US" dirty="0"/>
          </a:p>
        </p:txBody>
      </p:sp>
    </p:spTree>
    <p:extLst>
      <p:ext uri="{BB962C8B-B14F-4D97-AF65-F5344CB8AC3E}">
        <p14:creationId xmlns:p14="http://schemas.microsoft.com/office/powerpoint/2010/main" val="214341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543800" cy="3279775"/>
          </a:xfrm>
        </p:spPr>
        <p:txBody>
          <a:bodyPr anchor="b"/>
          <a:lstStyle>
            <a:lvl1pPr>
              <a:defRPr sz="4800">
                <a:ln>
                  <a:noFill/>
                </a:ln>
                <a:solidFill>
                  <a:schemeClr val="tx2"/>
                </a:solidFill>
                <a:latin typeface="Trajan Pro"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June 21, 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534400" y="6461760"/>
            <a:ext cx="548640" cy="396240"/>
          </a:xfrm>
          <a:prstGeom prst="bracketPair">
            <a:avLst>
              <a:gd name="adj" fmla="val 17949"/>
            </a:avLst>
          </a:prstGeom>
        </p:spPr>
        <p:txBody>
          <a:bodyPr/>
          <a:lstStyle/>
          <a:p>
            <a:fld id="{2754ED01-E2A0-4C1E-8E21-014B99041579}" type="slidenum">
              <a:rPr lang="en-US" smtClean="0"/>
              <a:pPr/>
              <a:t>‹#›</a:t>
            </a:fld>
            <a:endParaRPr lang="en-US" dirty="0"/>
          </a:p>
        </p:txBody>
      </p:sp>
    </p:spTree>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1/7/2013</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595360" y="6461760"/>
            <a:ext cx="548640" cy="396240"/>
          </a:xfrm>
          <a:prstGeom prst="bracketPair">
            <a:avLst>
              <a:gd name="adj" fmla="val 17949"/>
            </a:avLst>
          </a:prstGeom>
        </p:spPr>
        <p:txBody>
          <a:bodyPr/>
          <a:lstStyle/>
          <a:p>
            <a:fld id="{334D7CE9-12CA-49A7-8086-AB807671DE5A}"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June 21, 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595360" y="6439499"/>
            <a:ext cx="548640" cy="396240"/>
          </a:xfrm>
          <a:prstGeom prst="bracketPair">
            <a:avLst>
              <a:gd name="adj" fmla="val 17949"/>
            </a:avLst>
          </a:prstGeom>
        </p:spPr>
        <p:txBody>
          <a:bodyPr/>
          <a:lstStyle/>
          <a:p>
            <a:fld id="{2754ED01-E2A0-4C1E-8E21-014B99041579}" type="slidenum">
              <a:rPr lang="en-US" smtClean="0"/>
              <a:pPr/>
              <a:t>‹#›</a:t>
            </a:fld>
            <a:endParaRPr lang="en-US"/>
          </a:p>
        </p:txBody>
      </p:sp>
    </p:spTree>
  </p:cSld>
  <p:clrMapOvr>
    <a:masterClrMapping/>
  </p:clrMapOvr>
  <p:timing>
    <p:tnLst>
      <p:par>
        <p:cTn id="1" dur="indefinite" restart="never" nodeType="tmRoot"/>
      </p:par>
    </p:tn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r>
              <a:rPr lang="en-US" smtClean="0"/>
              <a:t>1/7/2013</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572243" y="6461760"/>
            <a:ext cx="548640" cy="396240"/>
          </a:xfrm>
          <a:prstGeom prst="bracketPair">
            <a:avLst>
              <a:gd name="adj" fmla="val 17949"/>
            </a:avLst>
          </a:prstGeom>
        </p:spPr>
        <p:txBody>
          <a:bodyPr/>
          <a:lstStyle/>
          <a:p>
            <a:pPr>
              <a:defRPr/>
            </a:pPr>
            <a:fld id="{0241DD62-5C0D-4646-B431-48638D27BF53}" type="slidenum">
              <a:rPr lang="en-US" smtClean="0"/>
              <a:pPr>
                <a:defRPr/>
              </a:pPr>
              <a:t>‹#›</a:t>
            </a:fld>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1/7/2013</a:t>
            </a:r>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a:xfrm>
            <a:off x="8595360" y="6477000"/>
            <a:ext cx="548640" cy="396240"/>
          </a:xfrm>
          <a:prstGeom prst="bracketPair">
            <a:avLst>
              <a:gd name="adj" fmla="val 17949"/>
            </a:avLst>
          </a:prstGeom>
        </p:spPr>
        <p:txBody>
          <a:bodyPr/>
          <a:lstStyle/>
          <a:p>
            <a:pPr>
              <a:defRPr/>
            </a:pPr>
            <a:fld id="{A38AE0D8-0926-4AB4-81D7-E055B2C8AAE3}" type="slidenum">
              <a:rPr lang="en-US" smtClean="0"/>
              <a:pPr>
                <a:defRPr/>
              </a:pPr>
              <a:t>‹#›</a:t>
            </a:fld>
            <a:endParaRPr lang="en-US" dirty="0"/>
          </a:p>
        </p:txBody>
      </p:sp>
    </p:spTree>
  </p:cSld>
  <p:clrMapOvr>
    <a:masterClrMapping/>
  </p:clrMapOvr>
  <p:transition>
    <p:wipe di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with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8" name="Text Placeholder 7"/>
          <p:cNvSpPr>
            <a:spLocks noGrp="1"/>
          </p:cNvSpPr>
          <p:nvPr>
            <p:ph type="body" sz="quarter" idx="10"/>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2"/>
          </p:nvPr>
        </p:nvSpPr>
        <p:spPr>
          <a:xfrm>
            <a:off x="8595360" y="6444465"/>
            <a:ext cx="548640" cy="396240"/>
          </a:xfrm>
          <a:prstGeom prst="bracketPair">
            <a:avLst>
              <a:gd name="adj" fmla="val 17949"/>
            </a:avLst>
          </a:prstGeom>
        </p:spPr>
        <p:txBody>
          <a:bodyPr/>
          <a:lstStyle/>
          <a:p>
            <a:fld id="{2754ED01-E2A0-4C1E-8E21-014B99041579}"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with Pic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286000"/>
            <a:ext cx="7772400" cy="1470025"/>
          </a:xfrm>
        </p:spPr>
        <p:txBody>
          <a:bodyPr/>
          <a:lstStyle>
            <a:lvl1pPr algn="ctr">
              <a:defRPr/>
            </a:lvl1pPr>
          </a:lstStyle>
          <a:p>
            <a:r>
              <a:rPr lang="en-US" dirty="0" smtClean="0"/>
              <a:t>Questions?</a:t>
            </a: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11310" y="5030947"/>
            <a:ext cx="2921380" cy="1554480"/>
          </a:xfrm>
          <a:prstGeom prst="rect">
            <a:avLst/>
          </a:prstGeom>
        </p:spPr>
      </p:pic>
      <p:sp>
        <p:nvSpPr>
          <p:cNvPr id="8" name="Slide Number Placeholder 5"/>
          <p:cNvSpPr txBox="1">
            <a:spLocks/>
          </p:cNvSpPr>
          <p:nvPr userDrawn="1"/>
        </p:nvSpPr>
        <p:spPr>
          <a:xfrm>
            <a:off x="8595360" y="6444465"/>
            <a:ext cx="548640" cy="396240"/>
          </a:xfrm>
          <a:prstGeom prst="bracketPair">
            <a:avLst>
              <a:gd name="adj" fmla="val 17949"/>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200536128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lide with Text &amp; 1 Picture Portrai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5257800" y="1600200"/>
            <a:ext cx="3429000" cy="5029200"/>
          </a:xfrm>
        </p:spPr>
        <p:txBody>
          <a:bodyPr/>
          <a:lstStyle/>
          <a:p>
            <a:endParaRPr lang="en-US" dirty="0"/>
          </a:p>
        </p:txBody>
      </p:sp>
      <p:sp>
        <p:nvSpPr>
          <p:cNvPr id="7" name="Text Placeholder 6"/>
          <p:cNvSpPr>
            <a:spLocks noGrp="1"/>
          </p:cNvSpPr>
          <p:nvPr>
            <p:ph type="body" sz="quarter" idx="11"/>
          </p:nvPr>
        </p:nvSpPr>
        <p:spPr>
          <a:xfrm>
            <a:off x="457200" y="1600200"/>
            <a:ext cx="4572000" cy="50292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595360" y="6444465"/>
            <a:ext cx="548640" cy="396240"/>
          </a:xfrm>
          <a:prstGeom prst="bracketPair">
            <a:avLst>
              <a:gd name="adj" fmla="val 17949"/>
            </a:avLst>
          </a:prstGeom>
        </p:spPr>
        <p:txBody>
          <a:bodyPr/>
          <a:lstStyle/>
          <a:p>
            <a:fld id="{2754ED01-E2A0-4C1E-8E21-014B99041579}" type="slidenum">
              <a:rPr lang="en-US" smtClean="0"/>
              <a:pPr/>
              <a:t>‹#›</a:t>
            </a:fld>
            <a:endParaRPr lang="en-US" dirty="0"/>
          </a:p>
        </p:txBody>
      </p:sp>
    </p:spTree>
    <p:extLst>
      <p:ext uri="{BB962C8B-B14F-4D97-AF65-F5344CB8AC3E}">
        <p14:creationId xmlns:p14="http://schemas.microsoft.com/office/powerpoint/2010/main" val="31173709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p:nvSpPr>
        <p:spPr>
          <a:xfrm>
            <a:off x="8458200" y="5499243"/>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2B1B13E-D5AF-485E-81A1-82A140076526}" type="datetime4">
              <a:rPr lang="en-US" smtClean="0"/>
              <a:pPr/>
              <a:t>June 21, 2013</a:t>
            </a:fld>
            <a:endParaRPr lang="en-US" dirty="0"/>
          </a:p>
        </p:txBody>
      </p:sp>
      <p:sp>
        <p:nvSpPr>
          <p:cNvPr id="9" name="Rectangle 8"/>
          <p:cNvSpPr/>
          <p:nvPr userDrawn="1"/>
        </p:nvSpPr>
        <p:spPr>
          <a:xfrm>
            <a:off x="0" y="0"/>
            <a:ext cx="9144000" cy="6858000"/>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8534400" y="6400800"/>
            <a:ext cx="548640" cy="396240"/>
          </a:xfrm>
          <a:prstGeom prst="bracketPair">
            <a:avLst>
              <a:gd name="adj" fmla="val 17949"/>
            </a:avLst>
          </a:prstGeom>
        </p:spPr>
        <p:txBody>
          <a:body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90" r:id="rId3"/>
    <p:sldLayoutId id="2147483692" r:id="rId4"/>
    <p:sldLayoutId id="2147483693" r:id="rId5"/>
    <p:sldLayoutId id="2147483698" r:id="rId6"/>
    <p:sldLayoutId id="2147483702" r:id="rId7"/>
    <p:sldLayoutId id="2147483703" r:id="rId8"/>
  </p:sldLayoutIdLst>
  <p:timing>
    <p:tnLst>
      <p:par>
        <p:cTn id="1" dur="indefinite" restart="never" nodeType="tmRoot"/>
      </p:par>
    </p:tnLst>
  </p:timing>
  <p:hf sldNum="0" hdr="0" ftr="0" dt="0"/>
  <p:txStyles>
    <p:titleStyle>
      <a:lvl1pPr algn="l" defTabSz="914400" rtl="0" eaLnBrk="1" latinLnBrk="0" hangingPunct="1">
        <a:spcBef>
          <a:spcPct val="0"/>
        </a:spcBef>
        <a:buNone/>
        <a:defRPr sz="3200" kern="1200" cap="none" spc="-100" baseline="0">
          <a:ln>
            <a:noFill/>
          </a:ln>
          <a:solidFill>
            <a:schemeClr val="tx2"/>
          </a:solidFill>
          <a:effectLst/>
          <a:latin typeface="Trajan Pro" pitchFamily="18" charset="0"/>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7.mp4"/><Relationship Id="rId1" Type="http://schemas.openxmlformats.org/officeDocument/2006/relationships/video" Target="NULL"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26.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5.xml"/><Relationship Id="rId1" Type="http://schemas.openxmlformats.org/officeDocument/2006/relationships/video" Target="NULL"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543800" cy="3279775"/>
          </a:xfrm>
        </p:spPr>
        <p:txBody>
          <a:bodyPr/>
          <a:lstStyle/>
          <a:p>
            <a:r>
              <a:rPr lang="en-US" sz="5400" dirty="0" smtClean="0">
                <a:solidFill>
                  <a:schemeClr val="tx1"/>
                </a:solidFill>
              </a:rPr>
              <a:t>Sewer Lateral and Mainline</a:t>
            </a:r>
            <a:br>
              <a:rPr lang="en-US" sz="5400" dirty="0" smtClean="0">
                <a:solidFill>
                  <a:schemeClr val="tx1"/>
                </a:solidFill>
              </a:rPr>
            </a:br>
            <a:r>
              <a:rPr lang="en-US" sz="5400" dirty="0" smtClean="0">
                <a:solidFill>
                  <a:schemeClr val="tx1"/>
                </a:solidFill>
              </a:rPr>
              <a:t>Rehabilitation Through Lining</a:t>
            </a:r>
            <a:endParaRPr lang="en-US" sz="3600" dirty="0">
              <a:solidFill>
                <a:schemeClr val="bg1">
                  <a:lumMod val="50000"/>
                </a:schemeClr>
              </a:solidFill>
            </a:endParaRPr>
          </a:p>
        </p:txBody>
      </p:sp>
      <p:sp>
        <p:nvSpPr>
          <p:cNvPr id="3" name="Subtitle 2"/>
          <p:cNvSpPr>
            <a:spLocks noGrp="1"/>
          </p:cNvSpPr>
          <p:nvPr>
            <p:ph type="subTitle" idx="1"/>
          </p:nvPr>
        </p:nvSpPr>
        <p:spPr>
          <a:xfrm>
            <a:off x="685800" y="4953000"/>
            <a:ext cx="6461760" cy="1066800"/>
          </a:xfrm>
        </p:spPr>
        <p:txBody>
          <a:bodyPr>
            <a:noAutofit/>
          </a:bodyPr>
          <a:lstStyle/>
          <a:p>
            <a:r>
              <a:rPr lang="en-US" sz="3200" b="1" dirty="0" smtClean="0">
                <a:solidFill>
                  <a:schemeClr val="tx1"/>
                </a:solidFill>
              </a:rPr>
              <a:t>Mark Norgaard</a:t>
            </a:r>
            <a:endParaRPr lang="en-US" sz="3200" b="1" dirty="0">
              <a:solidFill>
                <a:schemeClr val="tx1"/>
              </a:solidFill>
            </a:endParaRPr>
          </a:p>
          <a:p>
            <a:r>
              <a:rPr lang="en-US" dirty="0" smtClean="0">
                <a:solidFill>
                  <a:schemeClr val="tx1"/>
                </a:solidFill>
              </a:rPr>
              <a:t>Technical Sales Representative</a:t>
            </a:r>
          </a:p>
          <a:p>
            <a:r>
              <a:rPr lang="en-US" dirty="0" smtClean="0">
                <a:solidFill>
                  <a:schemeClr val="tx1"/>
                </a:solidFill>
                <a:latin typeface="Trajan Pro" pitchFamily="18" charset="0"/>
              </a:rPr>
              <a:t>LMK Technologies</a:t>
            </a:r>
            <a:endParaRPr lang="en-US" dirty="0">
              <a:solidFill>
                <a:schemeClr val="tx1"/>
              </a:solidFill>
              <a:latin typeface="Trajan Pro" pitchFamily="18" charset="0"/>
            </a:endParaRPr>
          </a:p>
        </p:txBody>
      </p:sp>
    </p:spTree>
    <p:extLst>
      <p:ext uri="{BB962C8B-B14F-4D97-AF65-F5344CB8AC3E}">
        <p14:creationId xmlns:p14="http://schemas.microsoft.com/office/powerpoint/2010/main" val="10047954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Mainline Lining Only Video</a:t>
            </a:r>
            <a:endParaRPr lang="en-US" dirty="0"/>
          </a:p>
        </p:txBody>
      </p:sp>
      <p:pic>
        <p:nvPicPr>
          <p:cNvPr id="10" name="Leaky Lateral and T-Liner.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3000" y="1301461"/>
            <a:ext cx="6400800" cy="4800600"/>
          </a:xfrm>
          <a:prstGeom prst="roundRect">
            <a:avLst/>
          </a:prstGeom>
          <a:ln w="5715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pic>
      <p:sp>
        <p:nvSpPr>
          <p:cNvPr id="4" name="Slide Number Placeholder 5"/>
          <p:cNvSpPr>
            <a:spLocks noGrp="1"/>
          </p:cNvSpPr>
          <p:nvPr>
            <p:ph type="sldNum" sz="quarter" idx="12"/>
          </p:nvPr>
        </p:nvSpPr>
        <p:spPr>
          <a:xfrm>
            <a:off x="8595360" y="6444465"/>
            <a:ext cx="548640" cy="396240"/>
          </a:xfrm>
          <a:prstGeom prst="bracketPair">
            <a:avLst>
              <a:gd name="adj" fmla="val 17949"/>
            </a:avLst>
          </a:prstGeom>
        </p:spPr>
        <p:txBody>
          <a:bodyPr/>
          <a:lstStyle/>
          <a:p>
            <a:fld id="{2754ED01-E2A0-4C1E-8E21-014B99041579}" type="slidenum">
              <a:rPr lang="en-US" smtClean="0"/>
              <a:pPr/>
              <a:t>10</a:t>
            </a:fld>
            <a:endParaRPr lang="en-US" dirty="0"/>
          </a:p>
        </p:txBody>
      </p:sp>
    </p:spTree>
    <p:extLst>
      <p:ext uri="{BB962C8B-B14F-4D97-AF65-F5344CB8AC3E}">
        <p14:creationId xmlns:p14="http://schemas.microsoft.com/office/powerpoint/2010/main" val="730788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mute="1">
                <p:cTn id="7" fill="hold" display="0">
                  <p:stCondLst>
                    <p:cond delay="indefinite"/>
                  </p:stCondLst>
                </p:cTn>
                <p:tgtEl>
                  <p:spTgt spid="1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Completely Sealed System</a:t>
            </a:r>
            <a:endParaRPr lang="en-US" dirty="0"/>
          </a:p>
        </p:txBody>
      </p:sp>
      <p:sp>
        <p:nvSpPr>
          <p:cNvPr id="3" name="Slide Number Placeholder 5"/>
          <p:cNvSpPr>
            <a:spLocks noGrp="1"/>
          </p:cNvSpPr>
          <p:nvPr>
            <p:ph type="sldNum" sz="quarter" idx="12"/>
          </p:nvPr>
        </p:nvSpPr>
        <p:spPr>
          <a:prstGeom prst="bracketPair">
            <a:avLst>
              <a:gd name="adj" fmla="val 17949"/>
            </a:avLst>
          </a:prstGeom>
        </p:spPr>
        <p:txBody>
          <a:bodyPr/>
          <a:lstStyle/>
          <a:p>
            <a:fld id="{2754ED01-E2A0-4C1E-8E21-014B99041579}" type="slidenum">
              <a:rPr lang="en-US" smtClean="0"/>
              <a:pPr/>
              <a:t>11</a:t>
            </a:fld>
            <a:endParaRPr lang="en-US" dirty="0"/>
          </a:p>
        </p:txBody>
      </p:sp>
      <p:pic>
        <p:nvPicPr>
          <p:cNvPr id="7" name="CompletelySealed_ep7.mp4">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533400" y="1395412"/>
            <a:ext cx="7543800" cy="4243388"/>
          </a:xfrm>
          <a:prstGeom prst="roundRect">
            <a:avLst/>
          </a:prstGeom>
          <a:ln w="76200">
            <a:solidFill>
              <a:srgbClr val="FFC000"/>
            </a:solidFill>
          </a:ln>
          <a:scene3d>
            <a:camera prst="orthographicFront"/>
            <a:lightRig rig="threePt" dir="t"/>
          </a:scene3d>
          <a:sp3d>
            <a:bevelT/>
          </a:sp3d>
        </p:spPr>
      </p:pic>
    </p:spTree>
    <p:extLst>
      <p:ext uri="{BB962C8B-B14F-4D97-AF65-F5344CB8AC3E}">
        <p14:creationId xmlns:p14="http://schemas.microsoft.com/office/powerpoint/2010/main" val="2649290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Points</a:t>
            </a:r>
            <a:endParaRPr lang="en-US" dirty="0"/>
          </a:p>
        </p:txBody>
      </p:sp>
      <p:sp>
        <p:nvSpPr>
          <p:cNvPr id="3" name="Text Placeholder 2"/>
          <p:cNvSpPr>
            <a:spLocks noGrp="1"/>
          </p:cNvSpPr>
          <p:nvPr>
            <p:ph type="body" sz="quarter" idx="10"/>
          </p:nvPr>
        </p:nvSpPr>
        <p:spPr>
          <a:xfrm>
            <a:off x="533400" y="1600200"/>
            <a:ext cx="7772400" cy="4800600"/>
          </a:xfrm>
        </p:spPr>
        <p:txBody>
          <a:bodyPr>
            <a:normAutofit/>
          </a:bodyPr>
          <a:lstStyle/>
          <a:p>
            <a:r>
              <a:rPr lang="en-US" sz="2800" dirty="0" smtClean="0"/>
              <a:t>Why Is Your Sewer Pipe Being Lined</a:t>
            </a:r>
          </a:p>
          <a:p>
            <a:endParaRPr lang="en-US" sz="2800" dirty="0" smtClean="0"/>
          </a:p>
          <a:p>
            <a:endParaRPr lang="en-US" sz="2800" dirty="0" smtClean="0"/>
          </a:p>
          <a:p>
            <a:r>
              <a:rPr lang="en-US" sz="2800" dirty="0" smtClean="0"/>
              <a:t>How Will It Be Lined</a:t>
            </a:r>
          </a:p>
          <a:p>
            <a:endParaRPr lang="en-US" sz="2800" dirty="0"/>
          </a:p>
          <a:p>
            <a:endParaRPr lang="en-US" sz="2800" dirty="0" smtClean="0"/>
          </a:p>
          <a:p>
            <a:r>
              <a:rPr lang="en-US" sz="2800" dirty="0" smtClean="0"/>
              <a:t>What It Means To You</a:t>
            </a:r>
          </a:p>
          <a:p>
            <a:pPr lvl="1"/>
            <a:endParaRPr lang="en-US" sz="2800" dirty="0" smtClean="0"/>
          </a:p>
          <a:p>
            <a:endParaRPr lang="en-US" sz="2800" dirty="0"/>
          </a:p>
        </p:txBody>
      </p:sp>
      <p:sp>
        <p:nvSpPr>
          <p:cNvPr id="4" name="Slide Number Placeholder 5"/>
          <p:cNvSpPr>
            <a:spLocks noGrp="1"/>
          </p:cNvSpPr>
          <p:nvPr>
            <p:ph type="sldNum" sz="quarter" idx="12"/>
          </p:nvPr>
        </p:nvSpPr>
        <p:spPr>
          <a:xfrm>
            <a:off x="8595360" y="6444465"/>
            <a:ext cx="548640" cy="396240"/>
          </a:xfrm>
          <a:prstGeom prst="bracketPair">
            <a:avLst>
              <a:gd name="adj" fmla="val 17949"/>
            </a:avLst>
          </a:prstGeom>
        </p:spPr>
        <p:txBody>
          <a:bodyPr/>
          <a:lstStyle/>
          <a:p>
            <a:fld id="{2754ED01-E2A0-4C1E-8E21-014B99041579}" type="slidenum">
              <a:rPr lang="en-US" smtClean="0"/>
              <a:pPr/>
              <a:t>12</a:t>
            </a:fld>
            <a:endParaRPr lang="en-US" dirty="0"/>
          </a:p>
        </p:txBody>
      </p:sp>
    </p:spTree>
    <p:extLst>
      <p:ext uri="{BB962C8B-B14F-4D97-AF65-F5344CB8AC3E}">
        <p14:creationId xmlns:p14="http://schemas.microsoft.com/office/powerpoint/2010/main" val="1067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folHlink"/>
                                      </p:to>
                                    </p:animClr>
                                  </p:sub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Lining Process </a:t>
            </a:r>
            <a:endParaRPr lang="en-US" dirty="0"/>
          </a:p>
        </p:txBody>
      </p:sp>
      <p:sp>
        <p:nvSpPr>
          <p:cNvPr id="3" name="Content Placeholder 2"/>
          <p:cNvSpPr>
            <a:spLocks noGrp="1"/>
          </p:cNvSpPr>
          <p:nvPr>
            <p:ph idx="1"/>
          </p:nvPr>
        </p:nvSpPr>
        <p:spPr/>
        <p:txBody>
          <a:bodyPr>
            <a:normAutofit lnSpcReduction="10000"/>
          </a:bodyPr>
          <a:lstStyle/>
          <a:p>
            <a:r>
              <a:rPr lang="en-US" dirty="0"/>
              <a:t>B</a:t>
            </a:r>
            <a:r>
              <a:rPr lang="en-US" dirty="0" smtClean="0"/>
              <a:t>asic components of T-Liner® Lining System</a:t>
            </a:r>
          </a:p>
          <a:p>
            <a:pPr lvl="1"/>
            <a:endParaRPr lang="en-US" dirty="0" smtClean="0"/>
          </a:p>
          <a:p>
            <a:pPr lvl="1"/>
            <a:r>
              <a:rPr lang="en-US" dirty="0" smtClean="0"/>
              <a:t>Tube and Sheet</a:t>
            </a:r>
          </a:p>
          <a:p>
            <a:pPr lvl="2"/>
            <a:r>
              <a:rPr lang="en-US" dirty="0" smtClean="0"/>
              <a:t>Felt mat liner</a:t>
            </a:r>
          </a:p>
          <a:p>
            <a:pPr lvl="2"/>
            <a:r>
              <a:rPr lang="en-US" dirty="0"/>
              <a:t>Bladder which is removed after </a:t>
            </a:r>
            <a:r>
              <a:rPr lang="en-US" dirty="0" smtClean="0"/>
              <a:t>curing</a:t>
            </a:r>
          </a:p>
          <a:p>
            <a:pPr lvl="1"/>
            <a:endParaRPr lang="en-US" dirty="0"/>
          </a:p>
          <a:p>
            <a:pPr lvl="1"/>
            <a:r>
              <a:rPr lang="en-US" dirty="0" smtClean="0"/>
              <a:t>Hydrophilic Gasket Sealing (Insignia™ Products) </a:t>
            </a:r>
          </a:p>
          <a:p>
            <a:pPr lvl="1"/>
            <a:endParaRPr lang="en-US" dirty="0" smtClean="0"/>
          </a:p>
          <a:p>
            <a:pPr lvl="1"/>
            <a:r>
              <a:rPr lang="en-US" dirty="0"/>
              <a:t>Thermoset polyester resin</a:t>
            </a:r>
          </a:p>
          <a:p>
            <a:endParaRPr lang="en-US" dirty="0"/>
          </a:p>
          <a:p>
            <a:r>
              <a:rPr lang="en-US" dirty="0" smtClean="0"/>
              <a:t>Installed via an </a:t>
            </a:r>
            <a:r>
              <a:rPr lang="en-US" u="sng" dirty="0" smtClean="0"/>
              <a:t>Inversion Process </a:t>
            </a:r>
          </a:p>
          <a:p>
            <a:endParaRPr lang="en-US" u="sng" dirty="0"/>
          </a:p>
          <a:p>
            <a:r>
              <a:rPr lang="en-US" dirty="0" smtClean="0"/>
              <a:t>Cured with steam in approximately 30-60 minutes </a:t>
            </a:r>
            <a:endParaRPr lang="en-US" dirty="0"/>
          </a:p>
        </p:txBody>
      </p:sp>
    </p:spTree>
    <p:extLst>
      <p:ext uri="{BB962C8B-B14F-4D97-AF65-F5344CB8AC3E}">
        <p14:creationId xmlns:p14="http://schemas.microsoft.com/office/powerpoint/2010/main" val="4174579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lkiest.LMKENTERPRISES\Pictures\Manufacturing\IMG_9634.JPG"/>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52400" y="1810390"/>
            <a:ext cx="2667000" cy="2914010"/>
          </a:xfrm>
          <a:prstGeom prst="rect">
            <a:avLst/>
          </a:prstGeom>
          <a:solidFill>
            <a:srgbClr val="FFFFFF">
              <a:shade val="85000"/>
            </a:srgbClr>
          </a:solidFill>
          <a:ln w="28575"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Sealing Main sheet and Lateral tube.mp4">
            <a:hlinkClick r:id="" action="ppaction://media"/>
          </p:cNvPr>
          <p:cNvPicPr>
            <a:picLocks noChangeAspect="1"/>
          </p:cNvPicPr>
          <p:nvPr>
            <a:videoFile r:link="rId1"/>
            <p:extLst>
              <p:ext uri="{DAA4B4D4-6D71-4841-9C94-3DE7FCFB9230}">
                <p14:media xmlns:p14="http://schemas.microsoft.com/office/powerpoint/2010/main" r:embed="rId2">
                  <p14:trim st="3451.1612" end="1678.4549"/>
                </p14:media>
              </p:ext>
            </p:extLst>
          </p:nvPr>
        </p:nvPicPr>
        <p:blipFill>
          <a:blip r:embed="rId5"/>
          <a:stretch>
            <a:fillRect/>
          </a:stretch>
        </p:blipFill>
        <p:spPr>
          <a:xfrm>
            <a:off x="3048000" y="1799504"/>
            <a:ext cx="5181600" cy="2901157"/>
          </a:xfrm>
          <a:prstGeom prst="roundRect">
            <a:avLst/>
          </a:prstGeom>
          <a:ln w="76200">
            <a:solidFill>
              <a:srgbClr val="FFC000"/>
            </a:solidFill>
          </a:ln>
          <a:scene3d>
            <a:camera prst="orthographicFront"/>
            <a:lightRig rig="threePt" dir="t"/>
          </a:scene3d>
          <a:sp3d>
            <a:bevelT/>
          </a:sp3d>
        </p:spPr>
      </p:pic>
      <p:sp>
        <p:nvSpPr>
          <p:cNvPr id="4" name="Title 3"/>
          <p:cNvSpPr>
            <a:spLocks noGrp="1"/>
          </p:cNvSpPr>
          <p:nvPr>
            <p:ph type="title"/>
          </p:nvPr>
        </p:nvSpPr>
        <p:spPr/>
        <p:txBody>
          <a:bodyPr/>
          <a:lstStyle/>
          <a:p>
            <a:r>
              <a:rPr lang="en-US" dirty="0" smtClean="0"/>
              <a:t>Tube and Sheet</a:t>
            </a:r>
            <a:endParaRPr lang="en-US" dirty="0"/>
          </a:p>
        </p:txBody>
      </p:sp>
      <p:sp>
        <p:nvSpPr>
          <p:cNvPr id="5" name="Slide Number Placeholder 5"/>
          <p:cNvSpPr>
            <a:spLocks noGrp="1"/>
          </p:cNvSpPr>
          <p:nvPr>
            <p:ph type="sldNum" sz="quarter" idx="12"/>
          </p:nvPr>
        </p:nvSpPr>
        <p:spPr>
          <a:prstGeom prst="bracketPair">
            <a:avLst>
              <a:gd name="adj" fmla="val 17949"/>
            </a:avLst>
          </a:prstGeom>
        </p:spPr>
        <p:txBody>
          <a:bodyPr/>
          <a:lstStyle/>
          <a:p>
            <a:fld id="{2754ED01-E2A0-4C1E-8E21-014B99041579}" type="slidenum">
              <a:rPr lang="en-US" smtClean="0"/>
              <a:pPr/>
              <a:t>14</a:t>
            </a:fld>
            <a:endParaRPr lang="en-US" dirty="0"/>
          </a:p>
        </p:txBody>
      </p:sp>
    </p:spTree>
    <p:extLst>
      <p:ext uri="{BB962C8B-B14F-4D97-AF65-F5344CB8AC3E}">
        <p14:creationId xmlns:p14="http://schemas.microsoft.com/office/powerpoint/2010/main" val="2726525451"/>
      </p:ext>
    </p:extLst>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91000" y="1905000"/>
            <a:ext cx="4416137" cy="5715000"/>
          </a:xfrm>
          <a:prstGeom prst="rect">
            <a:avLst/>
          </a:prstGeom>
        </p:spPr>
      </p:pic>
      <p:pic>
        <p:nvPicPr>
          <p:cNvPr id="16" name="Picture 15"/>
          <p:cNvPicPr>
            <a:picLocks noChangeAspect="1"/>
          </p:cNvPicPr>
          <p:nvPr/>
        </p:nvPicPr>
        <p:blipFill>
          <a:blip r:embed="rId3" cstate="email">
            <a:clrChange>
              <a:clrFrom>
                <a:srgbClr val="EEF7F4"/>
              </a:clrFrom>
              <a:clrTo>
                <a:srgbClr val="EEF7F4">
                  <a:alpha val="0"/>
                </a:srgbClr>
              </a:clrTo>
            </a:clrChange>
            <a:extLst>
              <a:ext uri="{28A0092B-C50C-407E-A947-70E740481C1C}">
                <a14:useLocalDpi xmlns:a14="http://schemas.microsoft.com/office/drawing/2010/main"/>
              </a:ext>
            </a:extLst>
          </a:blip>
          <a:stretch>
            <a:fillRect/>
          </a:stretch>
        </p:blipFill>
        <p:spPr>
          <a:xfrm>
            <a:off x="762000" y="3598695"/>
            <a:ext cx="3083262" cy="2055508"/>
          </a:xfrm>
          <a:prstGeom prst="rect">
            <a:avLst/>
          </a:prstGeom>
        </p:spPr>
      </p:pic>
      <p:sp>
        <p:nvSpPr>
          <p:cNvPr id="5" name="Title 4"/>
          <p:cNvSpPr>
            <a:spLocks noGrp="1"/>
          </p:cNvSpPr>
          <p:nvPr>
            <p:ph type="title"/>
          </p:nvPr>
        </p:nvSpPr>
        <p:spPr/>
        <p:txBody>
          <a:bodyPr/>
          <a:lstStyle/>
          <a:p>
            <a:r>
              <a:rPr lang="en-US" dirty="0" smtClean="0"/>
              <a:t>Gasket Sealing Technology</a:t>
            </a:r>
            <a:endParaRPr lang="en-US" dirty="0"/>
          </a:p>
        </p:txBody>
      </p:sp>
      <p:sp>
        <p:nvSpPr>
          <p:cNvPr id="18" name="Slide Number Placeholder 5"/>
          <p:cNvSpPr>
            <a:spLocks noGrp="1"/>
          </p:cNvSpPr>
          <p:nvPr>
            <p:ph type="sldNum" sz="quarter" idx="12"/>
          </p:nvPr>
        </p:nvSpPr>
        <p:spPr>
          <a:xfrm>
            <a:off x="8595360" y="7223760"/>
            <a:ext cx="548640" cy="396240"/>
          </a:xfrm>
          <a:prstGeom prst="bracketPair">
            <a:avLst>
              <a:gd name="adj" fmla="val 17949"/>
            </a:avLst>
          </a:prstGeom>
        </p:spPr>
        <p:txBody>
          <a:bodyPr/>
          <a:lstStyle/>
          <a:p>
            <a:fld id="{2754ED01-E2A0-4C1E-8E21-014B99041579}" type="slidenum">
              <a:rPr lang="en-US" smtClean="0"/>
              <a:pPr/>
              <a:t>15</a:t>
            </a:fld>
            <a:endParaRPr lang="en-US" dirty="0"/>
          </a:p>
        </p:txBody>
      </p:sp>
      <p:sp>
        <p:nvSpPr>
          <p:cNvPr id="23" name="Line 34"/>
          <p:cNvSpPr>
            <a:spLocks noChangeShapeType="1"/>
          </p:cNvSpPr>
          <p:nvPr/>
        </p:nvSpPr>
        <p:spPr bwMode="auto">
          <a:xfrm>
            <a:off x="1752600" y="2608095"/>
            <a:ext cx="4646468" cy="762000"/>
          </a:xfrm>
          <a:prstGeom prst="line">
            <a:avLst/>
          </a:prstGeom>
          <a:noFill/>
          <a:ln w="76200">
            <a:solidFill>
              <a:srgbClr val="FBB038"/>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dirty="0"/>
          </a:p>
        </p:txBody>
      </p:sp>
      <p:sp>
        <p:nvSpPr>
          <p:cNvPr id="3" name="Text Placeholder 2"/>
          <p:cNvSpPr>
            <a:spLocks noGrp="1"/>
          </p:cNvSpPr>
          <p:nvPr>
            <p:ph type="body" sz="quarter" idx="11"/>
          </p:nvPr>
        </p:nvSpPr>
        <p:spPr>
          <a:xfrm>
            <a:off x="457200" y="2379495"/>
            <a:ext cx="4572000" cy="5029200"/>
          </a:xfrm>
        </p:spPr>
        <p:txBody>
          <a:bodyPr/>
          <a:lstStyle/>
          <a:p>
            <a:r>
              <a:rPr lang="en-US" dirty="0" smtClean="0"/>
              <a:t>O-Ring</a:t>
            </a:r>
          </a:p>
          <a:p>
            <a:endParaRPr lang="en-US" dirty="0"/>
          </a:p>
          <a:p>
            <a:r>
              <a:rPr lang="en-US" dirty="0" smtClean="0"/>
              <a:t>Hydro Hat </a:t>
            </a:r>
            <a:endParaRPr lang="en-US" dirty="0"/>
          </a:p>
        </p:txBody>
      </p:sp>
      <p:sp>
        <p:nvSpPr>
          <p:cNvPr id="10" name="Line 34"/>
          <p:cNvSpPr>
            <a:spLocks noChangeShapeType="1"/>
          </p:cNvSpPr>
          <p:nvPr/>
        </p:nvSpPr>
        <p:spPr bwMode="auto">
          <a:xfrm>
            <a:off x="2172566" y="3370095"/>
            <a:ext cx="4646468" cy="762000"/>
          </a:xfrm>
          <a:prstGeom prst="line">
            <a:avLst/>
          </a:prstGeom>
          <a:noFill/>
          <a:ln w="76200">
            <a:solidFill>
              <a:srgbClr val="FBB038"/>
            </a:solidFill>
            <a:round/>
            <a:headEnd/>
            <a:tailEnd type="triangle" w="med" len="med"/>
          </a:ln>
          <a:extLst>
            <a:ext uri="{909E8E84-426E-40DD-AFC4-6F175D3DCCD1}">
              <a14:hiddenFill xmlns:a14="http://schemas.microsoft.com/office/drawing/2010/main">
                <a:noFill/>
              </a14:hiddenFill>
            </a:ext>
          </a:extLst>
        </p:spPr>
        <p:txBody>
          <a:bodyPr wrap="square" anchor="ctr">
            <a:spAutoFit/>
          </a:bodyPr>
          <a:lstStyle/>
          <a:p>
            <a:endParaRPr lang="en-US" dirty="0"/>
          </a:p>
        </p:txBody>
      </p:sp>
      <p:pic>
        <p:nvPicPr>
          <p:cNvPr id="4" name="Picture 3"/>
          <p:cNvPicPr>
            <a:picLocks noChangeAspect="1"/>
          </p:cNvPicPr>
          <p:nvPr/>
        </p:nvPicPr>
        <p:blipFill rotWithShape="1">
          <a:blip r:embed="rId4" cstate="print">
            <a:clrChange>
              <a:clrFrom>
                <a:srgbClr val="F4F4F4"/>
              </a:clrFrom>
              <a:clrTo>
                <a:srgbClr val="F4F4F4">
                  <a:alpha val="0"/>
                </a:srgbClr>
              </a:clrTo>
            </a:clrChange>
            <a:extLst>
              <a:ext uri="{28A0092B-C50C-407E-A947-70E740481C1C}">
                <a14:useLocalDpi xmlns:a14="http://schemas.microsoft.com/office/drawing/2010/main" val="0"/>
              </a:ext>
            </a:extLst>
          </a:blip>
          <a:srcRect r="4414"/>
          <a:stretch/>
        </p:blipFill>
        <p:spPr>
          <a:xfrm>
            <a:off x="2303631" y="1143000"/>
            <a:ext cx="3389598" cy="2364092"/>
          </a:xfrm>
          <a:prstGeom prst="rect">
            <a:avLst/>
          </a:prstGeom>
        </p:spPr>
      </p:pic>
      <p:sp>
        <p:nvSpPr>
          <p:cNvPr id="6" name="TextBox 5"/>
          <p:cNvSpPr txBox="1"/>
          <p:nvPr/>
        </p:nvSpPr>
        <p:spPr>
          <a:xfrm>
            <a:off x="208131" y="5334000"/>
            <a:ext cx="4191000" cy="1200329"/>
          </a:xfrm>
          <a:prstGeom prst="rect">
            <a:avLst/>
          </a:prstGeom>
          <a:noFill/>
        </p:spPr>
        <p:txBody>
          <a:bodyPr wrap="square" rtlCol="0">
            <a:spAutoFit/>
          </a:bodyPr>
          <a:lstStyle/>
          <a:p>
            <a:pPr algn="ctr"/>
            <a:r>
              <a:rPr lang="en-US" dirty="0" smtClean="0"/>
              <a:t>Neoprene rubber swells with water contact creating a water-tight seal.   Even after 10,000 hours of cycling wet to dry to wet, the water tight seal is maintained.  </a:t>
            </a:r>
            <a:endParaRPr lang="en-US" dirty="0"/>
          </a:p>
        </p:txBody>
      </p:sp>
    </p:spTree>
    <p:extLst>
      <p:ext uri="{BB962C8B-B14F-4D97-AF65-F5344CB8AC3E}">
        <p14:creationId xmlns:p14="http://schemas.microsoft.com/office/powerpoint/2010/main" val="3871790650"/>
      </p:ext>
    </p:extLst>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the Resin</a:t>
            </a:r>
            <a:endParaRPr lang="en-US" dirty="0"/>
          </a:p>
        </p:txBody>
      </p:sp>
      <p:pic>
        <p:nvPicPr>
          <p:cNvPr id="4" name="On The Surface Presentation.mp4">
            <a:hlinkClick r:id="" action="ppaction://media"/>
          </p:cNvPr>
          <p:cNvPicPr>
            <a:picLocks noGrp="1" noChangeAspect="1"/>
          </p:cNvPicPr>
          <p:nvPr>
            <p:ph idx="1"/>
            <a:videoFile r:link="rId1"/>
            <p:extLst>
              <p:ext uri="{DAA4B4D4-6D71-4841-9C94-3DE7FCFB9230}">
                <p14:media xmlns:p14="http://schemas.microsoft.com/office/powerpoint/2010/main" r:embed="rId2">
                  <p14:trim st="836.1585" end="238.9003"/>
                </p14:media>
              </p:ext>
            </p:extLst>
          </p:nvPr>
        </p:nvPicPr>
        <p:blipFill>
          <a:blip r:embed="rId4"/>
          <a:stretch>
            <a:fillRect/>
          </a:stretch>
        </p:blipFill>
        <p:spPr>
          <a:xfrm>
            <a:off x="533400" y="1676400"/>
            <a:ext cx="7620000" cy="4286250"/>
          </a:xfrm>
          <a:prstGeom prst="roundRect">
            <a:avLst/>
          </a:prstGeom>
          <a:ln w="38100">
            <a:solidFill>
              <a:srgbClr val="FBB038"/>
            </a:solidFill>
          </a:ln>
        </p:spPr>
      </p:pic>
    </p:spTree>
    <p:extLst>
      <p:ext uri="{BB962C8B-B14F-4D97-AF65-F5344CB8AC3E}">
        <p14:creationId xmlns:p14="http://schemas.microsoft.com/office/powerpoint/2010/main" val="3512332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Loading the Launcher</a:t>
            </a:r>
            <a:endParaRPr lang="en-US" dirty="0"/>
          </a:p>
        </p:txBody>
      </p:sp>
      <p:pic>
        <p:nvPicPr>
          <p:cNvPr id="3" name="Larry's Presentation.mp4">
            <a:hlinkClick r:id="" action="ppaction://media"/>
          </p:cNvPr>
          <p:cNvPicPr>
            <a:picLocks noChangeAspect="1"/>
          </p:cNvPicPr>
          <p:nvPr>
            <a:videoFile r:link="rId1"/>
            <p:extLst>
              <p:ext uri="{DAA4B4D4-6D71-4841-9C94-3DE7FCFB9230}">
                <p14:media xmlns:p14="http://schemas.microsoft.com/office/powerpoint/2010/main" r:embed="rId2">
                  <p14:trim st="1006.9736" end="604.184"/>
                </p14:media>
              </p:ext>
            </p:extLst>
          </p:nvPr>
        </p:nvPicPr>
        <p:blipFill>
          <a:blip r:embed="rId4"/>
          <a:stretch>
            <a:fillRect/>
          </a:stretch>
        </p:blipFill>
        <p:spPr>
          <a:xfrm>
            <a:off x="457200" y="1524000"/>
            <a:ext cx="7721600" cy="4343400"/>
          </a:xfrm>
          <a:prstGeom prst="roundRect">
            <a:avLst/>
          </a:prstGeom>
          <a:ln w="38100">
            <a:solidFill>
              <a:srgbClr val="FBB038"/>
            </a:solidFill>
          </a:ln>
        </p:spPr>
      </p:pic>
    </p:spTree>
    <p:extLst>
      <p:ext uri="{BB962C8B-B14F-4D97-AF65-F5344CB8AC3E}">
        <p14:creationId xmlns:p14="http://schemas.microsoft.com/office/powerpoint/2010/main" val="3501864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Oval 6"/>
          <p:cNvSpPr>
            <a:spLocks noChangeArrowheads="1"/>
          </p:cNvSpPr>
          <p:nvPr/>
        </p:nvSpPr>
        <p:spPr bwMode="auto">
          <a:xfrm>
            <a:off x="6405563" y="4005263"/>
            <a:ext cx="223837" cy="109537"/>
          </a:xfrm>
          <a:prstGeom prst="ellipse">
            <a:avLst/>
          </a:prstGeom>
          <a:solidFill>
            <a:schemeClr val="bg2"/>
          </a:solidFill>
          <a:ln>
            <a:noFill/>
          </a:ln>
          <a:extLst>
            <a:ext uri="{91240B29-F687-4F45-9708-019B960494DF}">
              <a14:hiddenLine xmlns:a14="http://schemas.microsoft.com/office/drawing/2010/main" w="12700">
                <a:solidFill>
                  <a:srgbClr val="000000"/>
                </a:solidFill>
                <a:round/>
                <a:headEnd/>
                <a:tailEnd/>
              </a14:hiddenLine>
            </a:ext>
          </a:extLst>
        </p:spPr>
        <p:txBody>
          <a:bodyPr anchor="ctr">
            <a:spAutoFit/>
          </a:bodyPr>
          <a:lstStyle/>
          <a:p>
            <a:endParaRPr lang="en-US" dirty="0"/>
          </a:p>
        </p:txBody>
      </p:sp>
      <p:pic>
        <p:nvPicPr>
          <p:cNvPr id="51203" name="Picture 7" descr="343100-R1-21A"/>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118794" y="1535445"/>
            <a:ext cx="4187006" cy="3658121"/>
          </a:xfrm>
          <a:prstGeom prst="rect">
            <a:avLst/>
          </a:prstGeom>
          <a:ln w="28575" cap="sq">
            <a:solidFill>
              <a:srgbClr val="FFC000"/>
            </a:solidFill>
            <a:prstDash val="solid"/>
            <a:miter lim="800000"/>
          </a:ln>
          <a:effectLst>
            <a:outerShdw blurRad="50800" dist="38100" dir="2700000" algn="tl" rotWithShape="0">
              <a:srgbClr val="000000">
                <a:alpha val="43000"/>
              </a:srgbClr>
            </a:outerShdw>
          </a:effectLst>
        </p:spPr>
      </p:pic>
      <p:pic>
        <p:nvPicPr>
          <p:cNvPr id="51208" name="Picture 9" descr="53B.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228600" y="1548946"/>
            <a:ext cx="3670711" cy="3644620"/>
          </a:xfrm>
          <a:prstGeom prst="rect">
            <a:avLst/>
          </a:prstGeom>
          <a:ln w="28575" cap="sq">
            <a:solidFill>
              <a:srgbClr val="FFC000"/>
            </a:solidFill>
            <a:prstDash val="solid"/>
            <a:miter lim="800000"/>
          </a:ln>
          <a:effectLst>
            <a:outerShdw blurRad="50800" dist="38100" dir="2700000" algn="tl" rotWithShape="0">
              <a:srgbClr val="000000">
                <a:alpha val="43000"/>
              </a:srgbClr>
            </a:outerShdw>
          </a:effectLst>
        </p:spPr>
      </p:pic>
      <p:sp>
        <p:nvSpPr>
          <p:cNvPr id="2" name="Title 1"/>
          <p:cNvSpPr>
            <a:spLocks noGrp="1"/>
          </p:cNvSpPr>
          <p:nvPr>
            <p:ph type="title"/>
          </p:nvPr>
        </p:nvSpPr>
        <p:spPr/>
        <p:txBody>
          <a:bodyPr/>
          <a:lstStyle/>
          <a:p>
            <a:r>
              <a:rPr lang="en-US" dirty="0" smtClean="0"/>
              <a:t>Positioning the camera</a:t>
            </a:r>
            <a:endParaRPr lang="en-US" dirty="0"/>
          </a:p>
        </p:txBody>
      </p:sp>
      <p:sp>
        <p:nvSpPr>
          <p:cNvPr id="6" name="Slide Number Placeholder 5"/>
          <p:cNvSpPr>
            <a:spLocks noGrp="1"/>
          </p:cNvSpPr>
          <p:nvPr>
            <p:ph type="sldNum" sz="quarter" idx="12"/>
          </p:nvPr>
        </p:nvSpPr>
        <p:spPr>
          <a:prstGeom prst="bracketPair">
            <a:avLst>
              <a:gd name="adj" fmla="val 17949"/>
            </a:avLst>
          </a:prstGeom>
        </p:spPr>
        <p:txBody>
          <a:bodyPr/>
          <a:lstStyle/>
          <a:p>
            <a:fld id="{2754ED01-E2A0-4C1E-8E21-014B99041579}" type="slidenum">
              <a:rPr lang="en-US" smtClean="0"/>
              <a:pPr/>
              <a:t>18</a:t>
            </a:fld>
            <a:endParaRPr lang="en-US" dirty="0"/>
          </a:p>
        </p:txBody>
      </p:sp>
    </p:spTree>
    <p:extLst>
      <p:ext uri="{BB962C8B-B14F-4D97-AF65-F5344CB8AC3E}">
        <p14:creationId xmlns:p14="http://schemas.microsoft.com/office/powerpoint/2010/main" val="3840841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Installing the Liner At the Connection</a:t>
            </a:r>
            <a:endParaRPr lang="en-US" dirty="0"/>
          </a:p>
        </p:txBody>
      </p:sp>
      <p:sp>
        <p:nvSpPr>
          <p:cNvPr id="6" name="Slide Number Placeholder 5"/>
          <p:cNvSpPr>
            <a:spLocks noGrp="1"/>
          </p:cNvSpPr>
          <p:nvPr>
            <p:ph type="sldNum" sz="quarter" idx="12"/>
          </p:nvPr>
        </p:nvSpPr>
        <p:spPr>
          <a:prstGeom prst="bracketPair">
            <a:avLst>
              <a:gd name="adj" fmla="val 17949"/>
            </a:avLst>
          </a:prstGeom>
        </p:spPr>
        <p:txBody>
          <a:bodyPr/>
          <a:lstStyle/>
          <a:p>
            <a:fld id="{2754ED01-E2A0-4C1E-8E21-014B99041579}" type="slidenum">
              <a:rPr lang="en-US" smtClean="0"/>
              <a:pPr/>
              <a:t>19</a:t>
            </a:fld>
            <a:endParaRPr lang="en-US" dirty="0"/>
          </a:p>
        </p:txBody>
      </p:sp>
      <p:pic>
        <p:nvPicPr>
          <p:cNvPr id="2" name="Slide 3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1447800"/>
            <a:ext cx="7467600" cy="4978400"/>
          </a:xfrm>
          <a:prstGeom prst="roundRect">
            <a:avLst/>
          </a:prstGeom>
          <a:ln w="76200">
            <a:solidFill>
              <a:srgbClr val="FFC000"/>
            </a:solidFill>
          </a:ln>
          <a:scene3d>
            <a:camera prst="orthographicFront"/>
            <a:lightRig rig="threePt" dir="t"/>
          </a:scene3d>
          <a:sp3d>
            <a:bevelT/>
          </a:sp3d>
        </p:spPr>
      </p:pic>
    </p:spTree>
    <p:extLst>
      <p:ext uri="{BB962C8B-B14F-4D97-AF65-F5344CB8AC3E}">
        <p14:creationId xmlns:p14="http://schemas.microsoft.com/office/powerpoint/2010/main" val="5810188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Points</a:t>
            </a:r>
            <a:endParaRPr lang="en-US" dirty="0"/>
          </a:p>
        </p:txBody>
      </p:sp>
      <p:sp>
        <p:nvSpPr>
          <p:cNvPr id="3" name="Text Placeholder 2"/>
          <p:cNvSpPr>
            <a:spLocks noGrp="1"/>
          </p:cNvSpPr>
          <p:nvPr>
            <p:ph type="body" sz="quarter" idx="10"/>
          </p:nvPr>
        </p:nvSpPr>
        <p:spPr>
          <a:xfrm>
            <a:off x="457200" y="1600200"/>
            <a:ext cx="7772400" cy="4800600"/>
          </a:xfrm>
        </p:spPr>
        <p:txBody>
          <a:bodyPr>
            <a:normAutofit/>
          </a:bodyPr>
          <a:lstStyle/>
          <a:p>
            <a:r>
              <a:rPr lang="en-US" sz="2800" dirty="0" smtClean="0"/>
              <a:t>Why Is Your Sewer Pipe Being Lined</a:t>
            </a:r>
          </a:p>
          <a:p>
            <a:pPr marL="114300" indent="0">
              <a:buNone/>
            </a:pPr>
            <a:endParaRPr lang="en-US" sz="2800" dirty="0" smtClean="0"/>
          </a:p>
          <a:p>
            <a:pPr marL="114300" indent="0">
              <a:buNone/>
            </a:pPr>
            <a:endParaRPr lang="en-US" sz="2800" dirty="0" smtClean="0"/>
          </a:p>
          <a:p>
            <a:r>
              <a:rPr lang="en-US" sz="2800" dirty="0" smtClean="0"/>
              <a:t>How Will It Be Lined</a:t>
            </a:r>
          </a:p>
          <a:p>
            <a:pPr marL="114300" indent="0">
              <a:buNone/>
            </a:pPr>
            <a:endParaRPr lang="en-US" sz="2800" dirty="0" smtClean="0"/>
          </a:p>
          <a:p>
            <a:pPr marL="114300" indent="0">
              <a:buNone/>
            </a:pPr>
            <a:endParaRPr lang="en-US" sz="2800" dirty="0" smtClean="0"/>
          </a:p>
          <a:p>
            <a:r>
              <a:rPr lang="en-US" sz="2800" dirty="0" smtClean="0"/>
              <a:t>What It Means To You</a:t>
            </a:r>
          </a:p>
          <a:p>
            <a:pPr lvl="1"/>
            <a:endParaRPr lang="en-US" sz="2800" dirty="0" smtClean="0"/>
          </a:p>
          <a:p>
            <a:endParaRPr lang="en-US" sz="2800" dirty="0"/>
          </a:p>
        </p:txBody>
      </p:sp>
      <p:sp>
        <p:nvSpPr>
          <p:cNvPr id="4" name="Slide Number Placeholder 5"/>
          <p:cNvSpPr>
            <a:spLocks noGrp="1"/>
          </p:cNvSpPr>
          <p:nvPr>
            <p:ph type="sldNum" sz="quarter" idx="12"/>
          </p:nvPr>
        </p:nvSpPr>
        <p:spPr>
          <a:xfrm>
            <a:off x="8595360" y="6444465"/>
            <a:ext cx="548640" cy="396240"/>
          </a:xfrm>
          <a:prstGeom prst="bracketPair">
            <a:avLst>
              <a:gd name="adj" fmla="val 17949"/>
            </a:avLst>
          </a:prstGeom>
        </p:spPr>
        <p:txBody>
          <a:bodyPr/>
          <a:lstStyle/>
          <a:p>
            <a:fld id="{2754ED01-E2A0-4C1E-8E21-014B99041579}" type="slidenum">
              <a:rPr lang="en-US" smtClean="0"/>
              <a:pPr/>
              <a:t>2</a:t>
            </a:fld>
            <a:endParaRPr lang="en-US" dirty="0"/>
          </a:p>
        </p:txBody>
      </p:sp>
    </p:spTree>
    <p:extLst>
      <p:ext uri="{BB962C8B-B14F-4D97-AF65-F5344CB8AC3E}">
        <p14:creationId xmlns:p14="http://schemas.microsoft.com/office/powerpoint/2010/main" val="193909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folHlink"/>
                                      </p:to>
                                    </p:animClr>
                                  </p:sub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6" end="6"/>
                                            </p:txEl>
                                          </p:spTgt>
                                        </p:tgtEl>
                                        <p:attrNameLst>
                                          <p:attrName>ppt_c</p:attrName>
                                        </p:attrNameLst>
                                      </p:cBhvr>
                                      <p:to>
                                        <a:schemeClr val="folHlink"/>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Points</a:t>
            </a:r>
            <a:endParaRPr lang="en-US" dirty="0"/>
          </a:p>
        </p:txBody>
      </p:sp>
      <p:sp>
        <p:nvSpPr>
          <p:cNvPr id="3" name="Text Placeholder 2"/>
          <p:cNvSpPr>
            <a:spLocks noGrp="1"/>
          </p:cNvSpPr>
          <p:nvPr>
            <p:ph type="body" sz="quarter" idx="10"/>
          </p:nvPr>
        </p:nvSpPr>
        <p:spPr>
          <a:xfrm>
            <a:off x="457200" y="1600200"/>
            <a:ext cx="7772400" cy="4800600"/>
          </a:xfrm>
        </p:spPr>
        <p:txBody>
          <a:bodyPr>
            <a:normAutofit/>
          </a:bodyPr>
          <a:lstStyle/>
          <a:p>
            <a:r>
              <a:rPr lang="en-US" sz="2800" dirty="0" smtClean="0"/>
              <a:t>Why Is Your Sewer Pipe Being Lined</a:t>
            </a:r>
          </a:p>
          <a:p>
            <a:endParaRPr lang="en-US" sz="2800" dirty="0" smtClean="0"/>
          </a:p>
          <a:p>
            <a:endParaRPr lang="en-US" sz="2800" dirty="0" smtClean="0"/>
          </a:p>
          <a:p>
            <a:r>
              <a:rPr lang="en-US" sz="2800" dirty="0" smtClean="0"/>
              <a:t>How Will It Be Lined</a:t>
            </a:r>
          </a:p>
          <a:p>
            <a:endParaRPr lang="en-US" sz="2800" dirty="0" smtClean="0"/>
          </a:p>
          <a:p>
            <a:pPr marL="114300" indent="0">
              <a:buNone/>
            </a:pPr>
            <a:endParaRPr lang="en-US" sz="2800" dirty="0" smtClean="0"/>
          </a:p>
          <a:p>
            <a:r>
              <a:rPr lang="en-US" sz="2800" dirty="0" smtClean="0"/>
              <a:t>What It Means To You</a:t>
            </a:r>
          </a:p>
          <a:p>
            <a:pPr lvl="1"/>
            <a:endParaRPr lang="en-US" sz="2800" dirty="0" smtClean="0"/>
          </a:p>
          <a:p>
            <a:endParaRPr lang="en-US" sz="2800" dirty="0"/>
          </a:p>
        </p:txBody>
      </p:sp>
      <p:sp>
        <p:nvSpPr>
          <p:cNvPr id="4" name="Slide Number Placeholder 5"/>
          <p:cNvSpPr>
            <a:spLocks noGrp="1"/>
          </p:cNvSpPr>
          <p:nvPr>
            <p:ph type="sldNum" sz="quarter" idx="12"/>
          </p:nvPr>
        </p:nvSpPr>
        <p:spPr>
          <a:xfrm>
            <a:off x="8595360" y="6444465"/>
            <a:ext cx="548640" cy="396240"/>
          </a:xfrm>
          <a:prstGeom prst="bracketPair">
            <a:avLst>
              <a:gd name="adj" fmla="val 17949"/>
            </a:avLst>
          </a:prstGeom>
        </p:spPr>
        <p:txBody>
          <a:bodyPr/>
          <a:lstStyle/>
          <a:p>
            <a:fld id="{2754ED01-E2A0-4C1E-8E21-014B99041579}" type="slidenum">
              <a:rPr lang="en-US" smtClean="0"/>
              <a:pPr/>
              <a:t>20</a:t>
            </a:fld>
            <a:endParaRPr lang="en-US" dirty="0"/>
          </a:p>
        </p:txBody>
      </p:sp>
    </p:spTree>
    <p:extLst>
      <p:ext uri="{BB962C8B-B14F-4D97-AF65-F5344CB8AC3E}">
        <p14:creationId xmlns:p14="http://schemas.microsoft.com/office/powerpoint/2010/main" val="322605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folHlink"/>
                                      </p:to>
                                    </p:animClr>
                                  </p:sub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folHlink"/>
                                      </p:to>
                                    </p:animClr>
                                  </p:subTnLst>
                                </p:cTn>
                              </p:par>
                              <p:par>
                                <p:cTn id="9" presetID="1" presetClass="entr" presetSubtype="0" fill="hold" grpId="0"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1  - Clean Out Installation</a:t>
            </a:r>
            <a:endParaRPr lang="en-US" dirty="0"/>
          </a:p>
        </p:txBody>
      </p:sp>
      <p:sp>
        <p:nvSpPr>
          <p:cNvPr id="3" name="Content Placeholder 2"/>
          <p:cNvSpPr>
            <a:spLocks noGrp="1"/>
          </p:cNvSpPr>
          <p:nvPr>
            <p:ph idx="1"/>
          </p:nvPr>
        </p:nvSpPr>
        <p:spPr>
          <a:xfrm>
            <a:off x="185104" y="1447800"/>
            <a:ext cx="3496932" cy="4800600"/>
          </a:xfrm>
        </p:spPr>
        <p:txBody>
          <a:bodyPr>
            <a:normAutofit/>
          </a:bodyPr>
          <a:lstStyle/>
          <a:p>
            <a:r>
              <a:rPr lang="en-US" sz="1600" dirty="0" smtClean="0"/>
              <a:t>Cleanout will be installed in your yard in a suitable location</a:t>
            </a:r>
          </a:p>
          <a:p>
            <a:pPr lvl="1"/>
            <a:r>
              <a:rPr lang="en-US" sz="1400" dirty="0" smtClean="0"/>
              <a:t>20 inch diameter hole excavated to depth of service line</a:t>
            </a:r>
          </a:p>
          <a:p>
            <a:pPr lvl="1"/>
            <a:r>
              <a:rPr lang="en-US" sz="1400" dirty="0" smtClean="0"/>
              <a:t>PVC saddle and riser pipe are attached to service line</a:t>
            </a:r>
          </a:p>
          <a:p>
            <a:pPr lvl="1"/>
            <a:r>
              <a:rPr lang="en-US" sz="1400" dirty="0" smtClean="0"/>
              <a:t>The excavation hole backfilled and top 2 feet filled with top soil</a:t>
            </a:r>
          </a:p>
          <a:p>
            <a:pPr lvl="1"/>
            <a:r>
              <a:rPr lang="en-US" sz="1400" dirty="0" smtClean="0"/>
              <a:t>Sod replaced and cleanout cap installed </a:t>
            </a:r>
          </a:p>
          <a:p>
            <a:pPr lvl="1"/>
            <a:r>
              <a:rPr lang="en-US" sz="1400" dirty="0" smtClean="0"/>
              <a:t>60 – 90 minutes </a:t>
            </a:r>
            <a:endParaRPr lang="en-US" sz="1400" dirty="0"/>
          </a:p>
        </p:txBody>
      </p:sp>
      <p:pic>
        <p:nvPicPr>
          <p:cNvPr id="5" name="Picture 3" descr="Picture 04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5104" y="4798224"/>
            <a:ext cx="2558096" cy="1907376"/>
          </a:xfrm>
          <a:prstGeom prst="rect">
            <a:avLst/>
          </a:prstGeom>
          <a:ln w="28575" cap="sq">
            <a:solidFill>
              <a:srgbClr val="FFC000"/>
            </a:solidFill>
            <a:prstDash val="solid"/>
            <a:miter lim="800000"/>
          </a:ln>
          <a:effectLst>
            <a:outerShdw blurRad="50800" dist="38100" dir="2700000" algn="tl" rotWithShape="0">
              <a:srgbClr val="000000">
                <a:alpha val="43000"/>
              </a:srgbClr>
            </a:outerShdw>
          </a:effectLst>
        </p:spPr>
      </p:pic>
      <p:pic>
        <p:nvPicPr>
          <p:cNvPr id="6" name="Picture 3" descr="Picture 04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895600" y="4798223"/>
            <a:ext cx="2525986" cy="1907377"/>
          </a:xfrm>
          <a:prstGeom prst="rect">
            <a:avLst/>
          </a:prstGeom>
          <a:solidFill>
            <a:srgbClr val="FFFFFF">
              <a:shade val="85000"/>
            </a:srgbClr>
          </a:solidFill>
          <a:ln w="28575"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IMG_9882.JP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62600" y="4798223"/>
            <a:ext cx="2861066" cy="1907377"/>
          </a:xfrm>
          <a:prstGeom prst="rect">
            <a:avLst/>
          </a:prstGeom>
          <a:solidFill>
            <a:srgbClr val="FFFFFF">
              <a:shade val="85000"/>
            </a:srgbClr>
          </a:solidFill>
          <a:ln w="28575" cap="sq">
            <a:solidFill>
              <a:srgbClr val="FFC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ight Arrow 7"/>
          <p:cNvSpPr/>
          <p:nvPr/>
        </p:nvSpPr>
        <p:spPr>
          <a:xfrm>
            <a:off x="6172200" y="6096000"/>
            <a:ext cx="762000" cy="304800"/>
          </a:xfrm>
          <a:prstGeom prst="rightArrow">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0" name="Vaccum Truck.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343400" y="1447799"/>
            <a:ext cx="3467212" cy="2600409"/>
          </a:xfrm>
          <a:prstGeom prst="roundRect">
            <a:avLst/>
          </a:prstGeom>
          <a:solidFill>
            <a:srgbClr val="4F81BD"/>
          </a:solidFill>
          <a:ln w="76200">
            <a:solidFill>
              <a:srgbClr val="FFC000"/>
            </a:solidFill>
          </a:ln>
          <a:effectLst>
            <a:innerShdw blurRad="469900">
              <a:srgbClr val="000000">
                <a:alpha val="86000"/>
              </a:srgbClr>
            </a:innerShdw>
          </a:effectLst>
          <a:scene3d>
            <a:camera prst="orthographicFront"/>
            <a:lightRig rig="soft" dir="t"/>
          </a:scene3d>
          <a:sp3d>
            <a:bevelT/>
          </a:sp3d>
        </p:spPr>
      </p:pic>
    </p:spTree>
    <p:extLst>
      <p:ext uri="{BB962C8B-B14F-4D97-AF65-F5344CB8AC3E}">
        <p14:creationId xmlns:p14="http://schemas.microsoft.com/office/powerpoint/2010/main" val="3925520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mute="1">
                <p:cTn id="7" fill="hold" display="0">
                  <p:stCondLst>
                    <p:cond delay="indefinite"/>
                  </p:stCondLst>
                </p:cTn>
                <p:tgtEl>
                  <p:spTgt spid="1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 Equipment Set Up </a:t>
            </a:r>
            <a:endParaRPr lang="en-US" dirty="0"/>
          </a:p>
        </p:txBody>
      </p:sp>
      <p:sp>
        <p:nvSpPr>
          <p:cNvPr id="3" name="Content Placeholder 2"/>
          <p:cNvSpPr>
            <a:spLocks noGrp="1"/>
          </p:cNvSpPr>
          <p:nvPr>
            <p:ph idx="1"/>
          </p:nvPr>
        </p:nvSpPr>
        <p:spPr>
          <a:xfrm>
            <a:off x="533400" y="1143000"/>
            <a:ext cx="4495800" cy="4800600"/>
          </a:xfrm>
        </p:spPr>
        <p:txBody>
          <a:bodyPr>
            <a:normAutofit/>
          </a:bodyPr>
          <a:lstStyle/>
          <a:p>
            <a:r>
              <a:rPr lang="en-US" sz="2000" dirty="0" smtClean="0"/>
              <a:t>Per project plan schedule crew arrives to set up equipment and begin installation </a:t>
            </a:r>
          </a:p>
          <a:p>
            <a:pPr lvl="1"/>
            <a:r>
              <a:rPr lang="en-US" sz="1600" dirty="0" smtClean="0"/>
              <a:t>Truck with steam generator, air compressor and other equipment</a:t>
            </a:r>
          </a:p>
          <a:p>
            <a:pPr lvl="1"/>
            <a:r>
              <a:rPr lang="en-US" sz="1600" dirty="0" smtClean="0"/>
              <a:t>Cart with 5-Line machine which moves and positions lining equipment</a:t>
            </a:r>
          </a:p>
          <a:p>
            <a:pPr lvl="1"/>
            <a:r>
              <a:rPr lang="en-US" sz="1600" dirty="0" smtClean="0"/>
              <a:t>8 </a:t>
            </a:r>
            <a:r>
              <a:rPr lang="en-US" sz="1600" dirty="0" err="1" smtClean="0"/>
              <a:t>ft</a:t>
            </a:r>
            <a:r>
              <a:rPr lang="en-US" sz="1600" dirty="0" smtClean="0"/>
              <a:t> x 30 </a:t>
            </a:r>
            <a:r>
              <a:rPr lang="en-US" sz="1600" dirty="0" err="1" smtClean="0"/>
              <a:t>ft</a:t>
            </a:r>
            <a:r>
              <a:rPr lang="en-US" sz="1600" dirty="0" smtClean="0"/>
              <a:t> work trailer used to store and prep materials</a:t>
            </a:r>
          </a:p>
          <a:p>
            <a:pPr lvl="1"/>
            <a:r>
              <a:rPr lang="en-US" sz="1600" dirty="0" smtClean="0"/>
              <a:t>One to two pick up trucks</a:t>
            </a:r>
          </a:p>
          <a:p>
            <a:pPr lvl="1"/>
            <a:r>
              <a:rPr lang="en-US" sz="1600" dirty="0" smtClean="0"/>
              <a:t>Four man crew </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9000" y="4550228"/>
            <a:ext cx="2601688" cy="1951266"/>
          </a:xfrm>
          <a:prstGeom prst="rect">
            <a:avLst/>
          </a:prstGeom>
          <a:noFill/>
          <a:ln w="38100">
            <a:solidFill>
              <a:srgbClr val="FBB038"/>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C:\Users\jkieth\AppData\Local\Microsoft\Windows\Temporary Internet Files\Content.Outlook\GV16WAEO\5 line2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4914" y="4550229"/>
            <a:ext cx="2601686" cy="1951265"/>
          </a:xfrm>
          <a:prstGeom prst="rect">
            <a:avLst/>
          </a:prstGeom>
          <a:noFill/>
          <a:ln w="28575">
            <a:solidFill>
              <a:srgbClr val="FBB038"/>
            </a:solidFill>
          </a:ln>
          <a:extLst>
            <a:ext uri="{909E8E84-426E-40DD-AFC4-6F175D3DCCD1}">
              <a14:hiddenFill xmlns:a14="http://schemas.microsoft.com/office/drawing/2010/main">
                <a:solidFill>
                  <a:srgbClr val="FFFFFF"/>
                </a:solidFill>
              </a14:hiddenFill>
            </a:ext>
          </a:extLst>
        </p:spPr>
      </p:pic>
      <p:pic>
        <p:nvPicPr>
          <p:cNvPr id="2052" name="Picture 4" descr="C:\Users\jkieth\AppData\Local\Microsoft\Windows\Temporary Internet Files\Content.Outlook\GV16WAEO\Steam truck (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97600" y="4572000"/>
            <a:ext cx="2569028" cy="1926771"/>
          </a:xfrm>
          <a:prstGeom prst="rect">
            <a:avLst/>
          </a:prstGeom>
          <a:noFill/>
          <a:ln w="38100">
            <a:solidFill>
              <a:srgbClr val="FBB03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2491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 Installation of Liner</a:t>
            </a:r>
            <a:endParaRPr lang="en-US" dirty="0"/>
          </a:p>
        </p:txBody>
      </p:sp>
      <p:sp>
        <p:nvSpPr>
          <p:cNvPr id="3" name="Content Placeholder 2"/>
          <p:cNvSpPr>
            <a:spLocks noGrp="1"/>
          </p:cNvSpPr>
          <p:nvPr>
            <p:ph idx="1"/>
          </p:nvPr>
        </p:nvSpPr>
        <p:spPr>
          <a:xfrm>
            <a:off x="533400" y="1676400"/>
            <a:ext cx="7924800" cy="4648200"/>
          </a:xfrm>
        </p:spPr>
        <p:txBody>
          <a:bodyPr>
            <a:normAutofit fontScale="92500" lnSpcReduction="10000"/>
          </a:bodyPr>
          <a:lstStyle/>
          <a:p>
            <a:r>
              <a:rPr lang="en-US" sz="2000" dirty="0" smtClean="0"/>
              <a:t>At your house</a:t>
            </a:r>
          </a:p>
          <a:p>
            <a:pPr lvl="1"/>
            <a:r>
              <a:rPr lang="en-US" sz="1600" dirty="0" smtClean="0"/>
              <a:t>Two hours per sewer lateral line </a:t>
            </a:r>
          </a:p>
          <a:p>
            <a:pPr lvl="1"/>
            <a:r>
              <a:rPr lang="en-US" sz="1600" dirty="0" smtClean="0"/>
              <a:t>Steam will be released thru clean-out</a:t>
            </a:r>
          </a:p>
          <a:p>
            <a:pPr lvl="1"/>
            <a:r>
              <a:rPr lang="en-US" sz="1600" dirty="0" smtClean="0"/>
              <a:t>Temporary plug is placed in the service                                                                                              line through the clean out </a:t>
            </a:r>
          </a:p>
          <a:p>
            <a:pPr lvl="1"/>
            <a:r>
              <a:rPr lang="en-US" sz="1600" dirty="0" smtClean="0"/>
              <a:t>Incidental water is not a problem</a:t>
            </a:r>
          </a:p>
          <a:p>
            <a:pPr lvl="1"/>
            <a:r>
              <a:rPr lang="en-US" sz="1600" dirty="0" smtClean="0"/>
              <a:t>Do Not Wash Clothes, Take a Bath,                                                                   </a:t>
            </a:r>
            <a:r>
              <a:rPr lang="en-US" sz="1600" dirty="0"/>
              <a:t> </a:t>
            </a:r>
            <a:r>
              <a:rPr lang="en-US" sz="1600" dirty="0" smtClean="0"/>
              <a:t>                                       </a:t>
            </a:r>
            <a:r>
              <a:rPr lang="en-US" sz="1600" dirty="0" smtClean="0"/>
              <a:t> </a:t>
            </a:r>
            <a:r>
              <a:rPr lang="en-US" sz="1600" dirty="0" smtClean="0"/>
              <a:t>Run Dishwasher, etc. to avoid sewer backup </a:t>
            </a:r>
          </a:p>
          <a:p>
            <a:r>
              <a:rPr lang="en-US" sz="2000" dirty="0" smtClean="0"/>
              <a:t>On </a:t>
            </a:r>
            <a:r>
              <a:rPr lang="en-US" sz="2000" dirty="0"/>
              <a:t>your block </a:t>
            </a:r>
          </a:p>
          <a:p>
            <a:pPr lvl="1"/>
            <a:r>
              <a:rPr lang="en-US" sz="1600" dirty="0"/>
              <a:t>Crew will be on street until all houses on the block are completed </a:t>
            </a:r>
          </a:p>
          <a:p>
            <a:pPr lvl="2"/>
            <a:r>
              <a:rPr lang="en-US" sz="1400" dirty="0"/>
              <a:t>Generally 5 houses can be completed in a day </a:t>
            </a:r>
            <a:endParaRPr lang="en-US" sz="1400" dirty="0" smtClean="0"/>
          </a:p>
          <a:p>
            <a:pPr lvl="1"/>
            <a:r>
              <a:rPr lang="en-US" sz="1600" dirty="0" smtClean="0"/>
              <a:t>Street closed?  Probably not, traffic cones, signage and lighting may be used to alert and direct traffic</a:t>
            </a:r>
          </a:p>
          <a:p>
            <a:r>
              <a:rPr lang="en-US" sz="2000" dirty="0"/>
              <a:t>When will you know work is completed</a:t>
            </a:r>
            <a:r>
              <a:rPr lang="en-US" sz="2000" dirty="0" smtClean="0"/>
              <a:t>?</a:t>
            </a:r>
          </a:p>
          <a:p>
            <a:pPr lvl="1"/>
            <a:r>
              <a:rPr lang="en-US" sz="1600" dirty="0" smtClean="0"/>
              <a:t>Contractor and city will develop a plan for written and verbal communication with property owners</a:t>
            </a:r>
          </a:p>
          <a:p>
            <a:pPr lvl="1"/>
            <a:r>
              <a:rPr lang="en-US" sz="1600" dirty="0" smtClean="0"/>
              <a:t>A site manager  will handle day to day contact with property owners </a:t>
            </a:r>
            <a:endParaRPr lang="en-US" sz="1600" dirty="0"/>
          </a:p>
          <a:p>
            <a:endParaRPr lang="en-US" sz="1800" dirty="0" smtClean="0"/>
          </a:p>
        </p:txBody>
      </p:sp>
      <p:pic>
        <p:nvPicPr>
          <p:cNvPr id="6" name="Picture 2" descr="C:\Users\lkiest.LMKENTERPRISES\Desktop\PRESENTATIONS\steam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07429" y="1143000"/>
            <a:ext cx="3235700" cy="2426116"/>
          </a:xfrm>
          <a:prstGeom prst="rect">
            <a:avLst/>
          </a:prstGeom>
          <a:ln w="38100">
            <a:solidFill>
              <a:srgbClr val="FBB038"/>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18968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52400"/>
            <a:ext cx="9144000" cy="830997"/>
          </a:xfrm>
          <a:prstGeom prst="rect">
            <a:avLst/>
          </a:prstGeom>
          <a:noFill/>
        </p:spPr>
        <p:txBody>
          <a:bodyPr>
            <a:spAutoFit/>
          </a:bodyPr>
          <a:lstStyle/>
          <a:p>
            <a:pPr algn="ctr">
              <a:defRPr/>
            </a:pPr>
            <a:r>
              <a:rPr lang="en-US" sz="2400" b="1" dirty="0">
                <a:latin typeface="Trajan Pro" pitchFamily="18" charset="0"/>
              </a:rPr>
              <a:t>Collection System After Mainline </a:t>
            </a:r>
            <a:r>
              <a:rPr lang="en-US" sz="2400" b="1" dirty="0" smtClean="0">
                <a:latin typeface="Trajan Pro" pitchFamily="18" charset="0"/>
              </a:rPr>
              <a:t>and</a:t>
            </a:r>
          </a:p>
          <a:p>
            <a:pPr algn="ctr">
              <a:defRPr/>
            </a:pPr>
            <a:r>
              <a:rPr lang="en-US" sz="2400" b="1" dirty="0" smtClean="0">
                <a:latin typeface="Trajan Pro" pitchFamily="18" charset="0"/>
              </a:rPr>
              <a:t> </a:t>
            </a:r>
            <a:r>
              <a:rPr lang="en-US" sz="2400" b="1" dirty="0">
                <a:latin typeface="Trajan Pro" pitchFamily="18" charset="0"/>
              </a:rPr>
              <a:t>Main to Lateral Renewal</a:t>
            </a:r>
          </a:p>
        </p:txBody>
      </p:sp>
      <p:sp>
        <p:nvSpPr>
          <p:cNvPr id="69637" name="TextBox 6"/>
          <p:cNvSpPr txBox="1">
            <a:spLocks noChangeArrowheads="1"/>
          </p:cNvSpPr>
          <p:nvPr/>
        </p:nvSpPr>
        <p:spPr bwMode="auto">
          <a:xfrm>
            <a:off x="457200" y="5334000"/>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t>Client: City of Fort Saskatchewan</a:t>
            </a:r>
          </a:p>
        </p:txBody>
      </p:sp>
      <p:sp>
        <p:nvSpPr>
          <p:cNvPr id="69638" name="TextBox 7"/>
          <p:cNvSpPr txBox="1">
            <a:spLocks noChangeArrowheads="1"/>
          </p:cNvSpPr>
          <p:nvPr/>
        </p:nvSpPr>
        <p:spPr bwMode="auto">
          <a:xfrm>
            <a:off x="457200" y="5704789"/>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t>Mainline CIPP Installer: IVIS, Inc.</a:t>
            </a:r>
          </a:p>
        </p:txBody>
      </p:sp>
      <p:sp>
        <p:nvSpPr>
          <p:cNvPr id="69639" name="TextBox 8"/>
          <p:cNvSpPr txBox="1">
            <a:spLocks noChangeArrowheads="1"/>
          </p:cNvSpPr>
          <p:nvPr/>
        </p:nvSpPr>
        <p:spPr bwMode="auto">
          <a:xfrm>
            <a:off x="457200" y="6085005"/>
            <a:ext cx="3505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t>Lateral CIPP Installer: IVIS, Inc.</a:t>
            </a:r>
          </a:p>
        </p:txBody>
      </p:sp>
      <p:sp>
        <p:nvSpPr>
          <p:cNvPr id="69640" name="TextBox 9"/>
          <p:cNvSpPr txBox="1">
            <a:spLocks noChangeArrowheads="1"/>
          </p:cNvSpPr>
          <p:nvPr/>
        </p:nvSpPr>
        <p:spPr bwMode="auto">
          <a:xfrm>
            <a:off x="5168271" y="5452286"/>
            <a:ext cx="2406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t>#1: 8” X 4” X 101’ 8” </a:t>
            </a:r>
          </a:p>
        </p:txBody>
      </p:sp>
      <p:sp>
        <p:nvSpPr>
          <p:cNvPr id="69641" name="TextBox 10"/>
          <p:cNvSpPr txBox="1">
            <a:spLocks noChangeArrowheads="1"/>
          </p:cNvSpPr>
          <p:nvPr/>
        </p:nvSpPr>
        <p:spPr bwMode="auto">
          <a:xfrm>
            <a:off x="5177698" y="5943600"/>
            <a:ext cx="1866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dirty="0"/>
              <a:t>#2: 8” X 4” X 90’ </a:t>
            </a:r>
          </a:p>
        </p:txBody>
      </p:sp>
      <p:pic>
        <p:nvPicPr>
          <p:cNvPr id="4" name="tliner mh mh post video.wmv">
            <a:hlinkClick r:id="" action="ppaction://media"/>
          </p:cNvPr>
          <p:cNvPicPr>
            <a:picLocks noChangeAspect="1"/>
          </p:cNvPicPr>
          <p:nvPr>
            <a:videoFile r:link="rId1"/>
            <p:extLst/>
          </p:nvPr>
        </p:nvPicPr>
        <p:blipFill rotWithShape="1">
          <a:blip r:embed="rId3"/>
          <a:srcRect l="13187" r="12173"/>
          <a:stretch>
            <a:fillRect/>
          </a:stretch>
        </p:blipFill>
        <p:spPr>
          <a:xfrm>
            <a:off x="1828800" y="1066800"/>
            <a:ext cx="5404338" cy="4072763"/>
          </a:xfrm>
          <a:prstGeom prst="rect">
            <a:avLst/>
          </a:prstGeom>
        </p:spPr>
      </p:pic>
      <p:sp>
        <p:nvSpPr>
          <p:cNvPr id="11" name="Slide Number Placeholder 5"/>
          <p:cNvSpPr>
            <a:spLocks noGrp="1"/>
          </p:cNvSpPr>
          <p:nvPr>
            <p:ph type="sldNum" sz="quarter" idx="12"/>
          </p:nvPr>
        </p:nvSpPr>
        <p:spPr>
          <a:xfrm>
            <a:off x="8595360" y="6444465"/>
            <a:ext cx="548640" cy="396240"/>
          </a:xfrm>
          <a:prstGeom prst="bracketPair">
            <a:avLst>
              <a:gd name="adj" fmla="val 17949"/>
            </a:avLst>
          </a:prstGeom>
        </p:spPr>
        <p:txBody>
          <a:bodyPr/>
          <a:lstStyle/>
          <a:p>
            <a:fld id="{2754ED01-E2A0-4C1E-8E21-014B99041579}" type="slidenum">
              <a:rPr lang="en-US" smtClean="0"/>
              <a:pPr/>
              <a:t>24</a:t>
            </a:fld>
            <a:endParaRPr lang="en-US" dirty="0"/>
          </a:p>
        </p:txBody>
      </p:sp>
    </p:spTree>
    <p:extLst>
      <p:ext uri="{BB962C8B-B14F-4D97-AF65-F5344CB8AC3E}">
        <p14:creationId xmlns:p14="http://schemas.microsoft.com/office/powerpoint/2010/main" val="9580613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Finished Installation</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5400" y="1371598"/>
            <a:ext cx="6210300" cy="4657725"/>
          </a:xfrm>
          <a:prstGeom prst="rect">
            <a:avLst/>
          </a:prstGeom>
          <a:ln w="38100">
            <a:solidFill>
              <a:srgbClr val="FBB038"/>
            </a:solidFill>
          </a:ln>
        </p:spPr>
      </p:pic>
    </p:spTree>
    <p:extLst>
      <p:ext uri="{BB962C8B-B14F-4D97-AF65-F5344CB8AC3E}">
        <p14:creationId xmlns:p14="http://schemas.microsoft.com/office/powerpoint/2010/main" val="22637239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0"/>
            <a:ext cx="7315200" cy="1470025"/>
          </a:xfrm>
        </p:spPr>
        <p:txBody>
          <a:bodyPr/>
          <a:lstStyle/>
          <a:p>
            <a:pPr algn="ctr"/>
            <a:r>
              <a:rPr lang="en-US" dirty="0" smtClean="0"/>
              <a:t>Questions?</a:t>
            </a:r>
            <a:endParaRPr lang="en-US" dirty="0"/>
          </a:p>
        </p:txBody>
      </p:sp>
    </p:spTree>
    <p:extLst>
      <p:ext uri="{BB962C8B-B14F-4D97-AF65-F5344CB8AC3E}">
        <p14:creationId xmlns:p14="http://schemas.microsoft.com/office/powerpoint/2010/main" val="20499737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dirty="0" smtClean="0"/>
              <a:t>Your Lateral Sewer Line is Part of the Wastewater Collection System</a:t>
            </a:r>
            <a:endParaRPr lang="en-US" dirty="0"/>
          </a:p>
        </p:txBody>
      </p:sp>
      <p:pic>
        <p:nvPicPr>
          <p:cNvPr id="51202" name="Picture 2" descr="http://ww1.prweb.com/prfiles/2012/10/06/9987215/gI_91124_San_Diego_Sewer_Repair.gif"/>
          <p:cNvPicPr>
            <a:picLocks noGrp="1" noChangeAspect="1" noChangeArrowheads="1"/>
          </p:cNvPicPr>
          <p:nvPr>
            <p:ph sz="half" idx="1"/>
          </p:nvPr>
        </p:nvPicPr>
        <p:blipFill>
          <a:blip r:embed="rId3" cstate="print">
            <a:extLst>
              <a:ext uri="{28A0092B-C50C-407E-A947-70E740481C1C}">
                <a14:useLocalDpi xmlns:a14="http://schemas.microsoft.com/office/drawing/2010/main"/>
              </a:ext>
            </a:extLst>
          </a:blip>
          <a:stretch>
            <a:fillRect/>
          </a:stretch>
        </p:blipFill>
        <p:spPr bwMode="auto">
          <a:xfrm>
            <a:off x="914400" y="1591957"/>
            <a:ext cx="3657600" cy="3657600"/>
          </a:xfrm>
          <a:prstGeom prst="rect">
            <a:avLst/>
          </a:prstGeom>
          <a:noFill/>
          <a:ln>
            <a:solidFill>
              <a:schemeClr val="tx1"/>
            </a:solidFill>
          </a:ln>
        </p:spPr>
      </p:pic>
      <p:sp>
        <p:nvSpPr>
          <p:cNvPr id="3" name="Content Placeholder 2"/>
          <p:cNvSpPr>
            <a:spLocks noGrp="1"/>
          </p:cNvSpPr>
          <p:nvPr>
            <p:ph sz="half" idx="2"/>
          </p:nvPr>
        </p:nvSpPr>
        <p:spPr>
          <a:xfrm>
            <a:off x="5486400" y="1600200"/>
            <a:ext cx="3200400" cy="4525963"/>
          </a:xfrm>
        </p:spPr>
        <p:txBody>
          <a:bodyPr>
            <a:normAutofit/>
          </a:bodyPr>
          <a:lstStyle/>
          <a:p>
            <a:r>
              <a:rPr lang="en-US" sz="2400" dirty="0" smtClean="0"/>
              <a:t>Sewer Mainline</a:t>
            </a:r>
          </a:p>
          <a:p>
            <a:endParaRPr lang="en-US" sz="2400" dirty="0" smtClean="0"/>
          </a:p>
          <a:p>
            <a:r>
              <a:rPr lang="en-US" sz="2400" dirty="0" smtClean="0"/>
              <a:t>Manhole</a:t>
            </a:r>
          </a:p>
          <a:p>
            <a:endParaRPr lang="en-US" sz="2400" dirty="0" smtClean="0"/>
          </a:p>
          <a:p>
            <a:r>
              <a:rPr lang="en-US" sz="2400" dirty="0" smtClean="0"/>
              <a:t>Lateral </a:t>
            </a:r>
          </a:p>
          <a:p>
            <a:endParaRPr lang="en-US" sz="2400" dirty="0" smtClean="0"/>
          </a:p>
          <a:p>
            <a:r>
              <a:rPr lang="en-US" sz="2400" dirty="0" smtClean="0"/>
              <a:t>Connection</a:t>
            </a:r>
            <a:endParaRPr lang="en-US" sz="2400" dirty="0"/>
          </a:p>
        </p:txBody>
      </p:sp>
      <p:sp>
        <p:nvSpPr>
          <p:cNvPr id="9" name="Down Arrow 8"/>
          <p:cNvSpPr/>
          <p:nvPr/>
        </p:nvSpPr>
        <p:spPr>
          <a:xfrm rot="17656645">
            <a:off x="1738171" y="4197518"/>
            <a:ext cx="290126" cy="685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rot="14525116">
            <a:off x="1902252" y="3434528"/>
            <a:ext cx="290126" cy="685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rot="2532678">
            <a:off x="2935963" y="3434528"/>
            <a:ext cx="290126" cy="685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p:cNvSpPr/>
          <p:nvPr/>
        </p:nvSpPr>
        <p:spPr>
          <a:xfrm rot="5747815">
            <a:off x="3629590" y="4052549"/>
            <a:ext cx="290126" cy="685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474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Leaking parts of the system Must be Rehabilitated and Sealed </a:t>
            </a:r>
            <a:endParaRPr lang="en-US" dirty="0"/>
          </a:p>
        </p:txBody>
      </p:sp>
      <p:sp>
        <p:nvSpPr>
          <p:cNvPr id="5" name="Content Placeholder 4"/>
          <p:cNvSpPr>
            <a:spLocks noGrp="1"/>
          </p:cNvSpPr>
          <p:nvPr>
            <p:ph idx="1"/>
          </p:nvPr>
        </p:nvSpPr>
        <p:spPr>
          <a:xfrm>
            <a:off x="457200" y="1600200"/>
            <a:ext cx="7772400" cy="4800600"/>
          </a:xfrm>
        </p:spPr>
        <p:txBody>
          <a:bodyPr>
            <a:normAutofit/>
          </a:bodyPr>
          <a:lstStyle/>
          <a:p>
            <a:r>
              <a:rPr lang="en-US" dirty="0" smtClean="0"/>
              <a:t>The public system which includes the mainline and manholes has been or is in process of being rehabilitated  </a:t>
            </a:r>
          </a:p>
          <a:p>
            <a:pPr lvl="1"/>
            <a:endParaRPr lang="en-US" dirty="0" smtClean="0"/>
          </a:p>
          <a:p>
            <a:r>
              <a:rPr lang="en-US" dirty="0" smtClean="0"/>
              <a:t>The lateral pipe that connects the home to the public system also need to be rehabilitated and then sealed at the connection</a:t>
            </a:r>
          </a:p>
          <a:p>
            <a:pPr lvl="1"/>
            <a:endParaRPr lang="en-US" dirty="0"/>
          </a:p>
        </p:txBody>
      </p:sp>
    </p:spTree>
    <p:extLst>
      <p:ext uri="{BB962C8B-B14F-4D97-AF65-F5344CB8AC3E}">
        <p14:creationId xmlns:p14="http://schemas.microsoft.com/office/powerpoint/2010/main" val="5424978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Rehabilitation – What Does it Mean? </a:t>
            </a:r>
            <a:endParaRPr lang="en-US" dirty="0"/>
          </a:p>
        </p:txBody>
      </p:sp>
      <p:sp>
        <p:nvSpPr>
          <p:cNvPr id="5" name="Content Placeholder 4"/>
          <p:cNvSpPr>
            <a:spLocks noGrp="1"/>
          </p:cNvSpPr>
          <p:nvPr>
            <p:ph idx="1"/>
          </p:nvPr>
        </p:nvSpPr>
        <p:spPr>
          <a:xfrm>
            <a:off x="457200" y="1600200"/>
            <a:ext cx="4343400" cy="4800600"/>
          </a:xfrm>
        </p:spPr>
        <p:txBody>
          <a:bodyPr>
            <a:normAutofit lnSpcReduction="10000"/>
          </a:bodyPr>
          <a:lstStyle/>
          <a:p>
            <a:r>
              <a:rPr lang="en-US" dirty="0" smtClean="0"/>
              <a:t>Can Dig and Replace the Pipe</a:t>
            </a:r>
          </a:p>
          <a:p>
            <a:endParaRPr lang="en-US" dirty="0"/>
          </a:p>
          <a:p>
            <a:pPr marL="114300" indent="0">
              <a:buNone/>
            </a:pPr>
            <a:r>
              <a:rPr lang="en-US" dirty="0" smtClean="0"/>
              <a:t>Or </a:t>
            </a:r>
          </a:p>
          <a:p>
            <a:endParaRPr lang="en-US" dirty="0"/>
          </a:p>
          <a:p>
            <a:r>
              <a:rPr lang="en-US" dirty="0" smtClean="0"/>
              <a:t>Line with a Trenchless                                  Cured-in-Place Pipe (CIPP) process </a:t>
            </a:r>
          </a:p>
          <a:p>
            <a:pPr lvl="1"/>
            <a:r>
              <a:rPr lang="en-US" dirty="0" smtClean="0"/>
              <a:t>Quick and cost effective </a:t>
            </a:r>
          </a:p>
          <a:p>
            <a:pPr lvl="1"/>
            <a:r>
              <a:rPr lang="en-US" dirty="0" smtClean="0"/>
              <a:t>Landscapes are preserved </a:t>
            </a:r>
          </a:p>
          <a:p>
            <a:pPr lvl="1"/>
            <a:r>
              <a:rPr lang="en-US" dirty="0" smtClean="0"/>
              <a:t>Trees do not need to remove</a:t>
            </a:r>
          </a:p>
          <a:p>
            <a:pPr lvl="1"/>
            <a:r>
              <a:rPr lang="en-US" dirty="0" smtClean="0"/>
              <a:t>Doesn’t affect traffic</a:t>
            </a:r>
          </a:p>
          <a:p>
            <a:pPr lvl="1"/>
            <a:r>
              <a:rPr lang="en-US" dirty="0" smtClean="0"/>
              <a:t>Accepted technology for over 30 years </a:t>
            </a:r>
          </a:p>
          <a:p>
            <a:pPr marL="411480" lvl="1" indent="0">
              <a:buNone/>
            </a:pPr>
            <a:endParaRPr lang="en-US" dirty="0" smtClean="0"/>
          </a:p>
          <a:p>
            <a:pPr lvl="1"/>
            <a:endParaRPr lang="en-US" dirty="0"/>
          </a:p>
        </p:txBody>
      </p:sp>
      <p:pic>
        <p:nvPicPr>
          <p:cNvPr id="6" name="Picture 10" descr="http://www.sakconst.com/cipp/images/cipp-after-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25143" y="3124200"/>
            <a:ext cx="2984190" cy="2238143"/>
          </a:xfrm>
          <a:prstGeom prst="rect">
            <a:avLst/>
          </a:prstGeom>
          <a:noFill/>
          <a:ln>
            <a:solidFill>
              <a:schemeClr val="tx1"/>
            </a:solidFill>
          </a:ln>
        </p:spPr>
      </p:pic>
      <p:sp>
        <p:nvSpPr>
          <p:cNvPr id="4" name="Rectangle 3"/>
          <p:cNvSpPr/>
          <p:nvPr/>
        </p:nvSpPr>
        <p:spPr>
          <a:xfrm>
            <a:off x="5225143" y="2209800"/>
            <a:ext cx="298419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Creates a                                           New Pipe Within A Pipe </a:t>
            </a:r>
            <a:endParaRPr lang="en-US" sz="2000" b="1" dirty="0"/>
          </a:p>
        </p:txBody>
      </p:sp>
    </p:spTree>
    <p:extLst>
      <p:ext uri="{BB962C8B-B14F-4D97-AF65-F5344CB8AC3E}">
        <p14:creationId xmlns:p14="http://schemas.microsoft.com/office/powerpoint/2010/main" val="16664678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Digging and Replacing Involves: </a:t>
            </a:r>
            <a:endParaRPr lang="en-US" dirty="0"/>
          </a:p>
        </p:txBody>
      </p:sp>
      <p:pic>
        <p:nvPicPr>
          <p:cNvPr id="7" name="Picture 2" descr="http://1.bp.blogspot.com/_pITFQ5YzWuk/TEs7ZXBKsFI/AAAAAAAABaY/UzOtifsXuW8/s1600/IMG_360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1629" y="1157967"/>
            <a:ext cx="2696255" cy="3595007"/>
          </a:xfrm>
          <a:prstGeom prst="rect">
            <a:avLst/>
          </a:prstGeom>
          <a:noFill/>
          <a:ln w="28575">
            <a:solidFill>
              <a:srgbClr val="FBB038"/>
            </a:solidFill>
          </a:ln>
        </p:spPr>
      </p:pic>
      <p:pic>
        <p:nvPicPr>
          <p:cNvPr id="8" name="Picture 8" descr="http://www.travelswithtrouble.com/projects/sewer%20lateral/images/dscn140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28999" y="1157967"/>
            <a:ext cx="3536043" cy="2652033"/>
          </a:xfrm>
          <a:prstGeom prst="rect">
            <a:avLst/>
          </a:prstGeom>
          <a:noFill/>
          <a:ln w="28575">
            <a:solidFill>
              <a:srgbClr val="FBB038"/>
            </a:solidFill>
          </a:ln>
        </p:spPr>
      </p:pic>
      <p:pic>
        <p:nvPicPr>
          <p:cNvPr id="6" name="Picture 2" descr="http://extras.mnginteractive.com/live/media/site206/2011/0317/20110317_051637_SX18-FAIROAKS4.jpg"/>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3428999" y="4038600"/>
            <a:ext cx="3810000" cy="2362200"/>
          </a:xfrm>
          <a:prstGeom prst="rect">
            <a:avLst/>
          </a:prstGeom>
          <a:noFill/>
          <a:ln w="28575">
            <a:solidFill>
              <a:srgbClr val="FBB038"/>
            </a:solidFill>
          </a:ln>
        </p:spPr>
      </p:pic>
    </p:spTree>
    <p:extLst>
      <p:ext uri="{BB962C8B-B14F-4D97-AF65-F5344CB8AC3E}">
        <p14:creationId xmlns:p14="http://schemas.microsoft.com/office/powerpoint/2010/main" val="41089730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Trenchless Lining Involves: </a:t>
            </a:r>
            <a:endParaRPr lang="en-US" dirty="0"/>
          </a:p>
        </p:txBody>
      </p:sp>
      <p:pic>
        <p:nvPicPr>
          <p:cNvPr id="4" name="Picture 8" descr="http://gs-press.com.au/images/news_articles/cache/RBA_7848-600x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4800" y="1295400"/>
            <a:ext cx="4419600" cy="2953766"/>
          </a:xfrm>
          <a:prstGeom prst="rect">
            <a:avLst/>
          </a:prstGeom>
          <a:noFill/>
          <a:ln>
            <a:solidFill>
              <a:schemeClr val="tx1"/>
            </a:solidFill>
          </a:ln>
        </p:spPr>
      </p:pic>
      <p:pic>
        <p:nvPicPr>
          <p:cNvPr id="1026" name="Picture 2" descr="C:\Users\jkieth\AppData\Local\Microsoft\Windows\Temporary Internet Files\Content.Outlook\GV16WAEO\5 line2 (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953000" y="3886199"/>
            <a:ext cx="3211286" cy="2408465"/>
          </a:xfrm>
          <a:prstGeom prst="rect">
            <a:avLst/>
          </a:prstGeom>
          <a:noFill/>
          <a:ln w="28575">
            <a:solidFill>
              <a:srgbClr val="FBB038"/>
            </a:solidFill>
          </a:ln>
          <a:extLst>
            <a:ext uri="{909E8E84-426E-40DD-AFC4-6F175D3DCCD1}">
              <a14:hiddenFill xmlns:a14="http://schemas.microsoft.com/office/drawing/2010/main">
                <a:solidFill>
                  <a:srgbClr val="FFFFFF"/>
                </a:solidFill>
              </a14:hiddenFill>
            </a:ext>
          </a:extLst>
        </p:spPr>
      </p:pic>
      <p:pic>
        <p:nvPicPr>
          <p:cNvPr id="1027" name="Picture 3" descr="C:\Users\jkieth\AppData\Local\Microsoft\Windows\Temporary Internet Files\Content.Outlook\GV16WAEO\MH and support trailer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53955" y="4419600"/>
            <a:ext cx="2970445" cy="2227834"/>
          </a:xfrm>
          <a:prstGeom prst="rect">
            <a:avLst/>
          </a:prstGeom>
          <a:noFill/>
          <a:ln w="28575">
            <a:solidFill>
              <a:srgbClr val="FBB038"/>
            </a:solidFill>
          </a:ln>
          <a:extLst>
            <a:ext uri="{909E8E84-426E-40DD-AFC4-6F175D3DCCD1}">
              <a14:hiddenFill xmlns:a14="http://schemas.microsoft.com/office/drawing/2010/main">
                <a:solidFill>
                  <a:srgbClr val="FFFFFF"/>
                </a:solidFill>
              </a14:hiddenFill>
            </a:ext>
          </a:extLst>
        </p:spPr>
      </p:pic>
      <p:pic>
        <p:nvPicPr>
          <p:cNvPr id="8" name="Picture 8" descr="http://gs-press.com.au/images/news_articles/cache/RBA_7848-600x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5686" y="1295400"/>
            <a:ext cx="4419600" cy="2953766"/>
          </a:xfrm>
          <a:prstGeom prst="rect">
            <a:avLst/>
          </a:prstGeom>
          <a:noFill/>
          <a:ln w="28575">
            <a:solidFill>
              <a:srgbClr val="FBB038"/>
            </a:solidFill>
          </a:ln>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53000" y="1295400"/>
            <a:ext cx="3228517" cy="2424793"/>
          </a:xfrm>
          <a:prstGeom prst="rect">
            <a:avLst/>
          </a:prstGeom>
          <a:ln w="38100">
            <a:solidFill>
              <a:srgbClr val="FBB038"/>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22764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7688" indent="-411163">
              <a:spcBef>
                <a:spcPct val="20000"/>
              </a:spcBef>
              <a:defRPr/>
            </a:pPr>
            <a:r>
              <a:rPr lang="en-US" sz="2800" dirty="0" smtClean="0"/>
              <a:t>Failing Mainline Pipes</a:t>
            </a:r>
            <a:endParaRPr lang="en-US" sz="2800" dirty="0"/>
          </a:p>
        </p:txBody>
      </p:sp>
      <p:pic>
        <p:nvPicPr>
          <p:cNvPr id="6" name="NothingSealed_Ep1.mp4">
            <a:hlinkClick r:id="" action="ppaction://media"/>
          </p:cNvPr>
          <p:cNvPicPr>
            <a:picLocks noGrp="1" noChangeAspect="1"/>
          </p:cNvPicPr>
          <p:nvPr>
            <p:ph idx="4294967295"/>
            <a:videoFile r:link="rId1"/>
            <p:extLst>
              <p:ext uri="{DAA4B4D4-6D71-4841-9C94-3DE7FCFB9230}">
                <p14:media xmlns:p14="http://schemas.microsoft.com/office/powerpoint/2010/main" r:embed="rId2">
                  <p14:trim end="98.7465"/>
                </p14:media>
              </p:ext>
            </p:extLst>
          </p:nvPr>
        </p:nvPicPr>
        <p:blipFill>
          <a:blip r:embed="rId4"/>
          <a:stretch>
            <a:fillRect/>
          </a:stretch>
        </p:blipFill>
        <p:spPr>
          <a:xfrm>
            <a:off x="453736" y="1321594"/>
            <a:ext cx="7699663" cy="4331060"/>
          </a:xfrm>
          <a:prstGeom prst="roundRect">
            <a:avLst/>
          </a:prstGeom>
          <a:ln w="5715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pic>
      <p:sp>
        <p:nvSpPr>
          <p:cNvPr id="4" name="Slide Number Placeholder 5"/>
          <p:cNvSpPr>
            <a:spLocks noGrp="1"/>
          </p:cNvSpPr>
          <p:nvPr>
            <p:ph type="sldNum" sz="quarter" idx="12"/>
          </p:nvPr>
        </p:nvSpPr>
        <p:spPr>
          <a:xfrm>
            <a:off x="8595360" y="6444465"/>
            <a:ext cx="548640" cy="396240"/>
          </a:xfrm>
          <a:prstGeom prst="bracketPair">
            <a:avLst>
              <a:gd name="adj" fmla="val 17949"/>
            </a:avLst>
          </a:prstGeom>
        </p:spPr>
        <p:txBody>
          <a:bodyPr/>
          <a:lstStyle/>
          <a:p>
            <a:fld id="{2754ED01-E2A0-4C1E-8E21-014B99041579}" type="slidenum">
              <a:rPr lang="en-US" smtClean="0"/>
              <a:pPr/>
              <a:t>8</a:t>
            </a:fld>
            <a:endParaRPr lang="en-US" dirty="0"/>
          </a:p>
        </p:txBody>
      </p:sp>
    </p:spTree>
    <p:extLst>
      <p:ext uri="{BB962C8B-B14F-4D97-AF65-F5344CB8AC3E}">
        <p14:creationId xmlns:p14="http://schemas.microsoft.com/office/powerpoint/2010/main" val="4229785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mute="1">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Mainline Lining Only</a:t>
            </a:r>
            <a:endParaRPr lang="en-US" dirty="0"/>
          </a:p>
        </p:txBody>
      </p:sp>
      <p:pic>
        <p:nvPicPr>
          <p:cNvPr id="7" name="MainlineCIPPonly_Ep2.mp4">
            <a:hlinkClick r:id="" action="ppaction://media"/>
          </p:cNvPr>
          <p:cNvPicPr>
            <a:picLocks noGrp="1" noChangeAspect="1"/>
          </p:cNvPicPr>
          <p:nvPr>
            <p:ph idx="4294967295"/>
            <a:videoFile r:link="rId1"/>
            <p:extLst>
              <p:ext uri="{DAA4B4D4-6D71-4841-9C94-3DE7FCFB9230}">
                <p14:media xmlns:p14="http://schemas.microsoft.com/office/powerpoint/2010/main" r:embed="rId2">
                  <p14:trim end="143.3407"/>
                </p14:media>
              </p:ext>
            </p:extLst>
          </p:nvPr>
        </p:nvPicPr>
        <p:blipFill>
          <a:blip r:embed="rId4"/>
          <a:stretch>
            <a:fillRect/>
          </a:stretch>
        </p:blipFill>
        <p:spPr>
          <a:xfrm>
            <a:off x="491836" y="1313439"/>
            <a:ext cx="7675563" cy="4332288"/>
          </a:xfrm>
          <a:prstGeom prst="roundRect">
            <a:avLst/>
          </a:prstGeom>
          <a:ln w="57150">
            <a:solidFill>
              <a:srgbClr val="FFC000"/>
            </a:solidFill>
          </a:ln>
          <a:effectLst>
            <a:outerShdw blurRad="50800" dist="38100" dir="2700000" algn="tl" rotWithShape="0">
              <a:prstClr val="black">
                <a:alpha val="40000"/>
              </a:prstClr>
            </a:outerShdw>
          </a:effectLst>
          <a:scene3d>
            <a:camera prst="orthographicFront"/>
            <a:lightRig rig="threePt" dir="t"/>
          </a:scene3d>
          <a:sp3d>
            <a:bevelT/>
          </a:sp3d>
        </p:spPr>
      </p:pic>
      <p:sp>
        <p:nvSpPr>
          <p:cNvPr id="4" name="Slide Number Placeholder 5"/>
          <p:cNvSpPr>
            <a:spLocks noGrp="1"/>
          </p:cNvSpPr>
          <p:nvPr>
            <p:ph type="sldNum" sz="quarter" idx="12"/>
          </p:nvPr>
        </p:nvSpPr>
        <p:spPr>
          <a:xfrm>
            <a:off x="8595360" y="6444465"/>
            <a:ext cx="548640" cy="396240"/>
          </a:xfrm>
          <a:prstGeom prst="bracketPair">
            <a:avLst>
              <a:gd name="adj" fmla="val 17949"/>
            </a:avLst>
          </a:prstGeom>
        </p:spPr>
        <p:txBody>
          <a:bodyPr/>
          <a:lstStyle/>
          <a:p>
            <a:fld id="{2754ED01-E2A0-4C1E-8E21-014B99041579}" type="slidenum">
              <a:rPr lang="en-US" smtClean="0"/>
              <a:pPr/>
              <a:t>9</a:t>
            </a:fld>
            <a:endParaRPr lang="en-US" dirty="0"/>
          </a:p>
        </p:txBody>
      </p:sp>
    </p:spTree>
    <p:extLst>
      <p:ext uri="{BB962C8B-B14F-4D97-AF65-F5344CB8AC3E}">
        <p14:creationId xmlns:p14="http://schemas.microsoft.com/office/powerpoint/2010/main" val="1068098765"/>
      </p:ext>
    </p:extLst>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mute="1">
                <p:cTn id="7" fill="hold" display="0">
                  <p:stCondLst>
                    <p:cond delay="indefinite"/>
                  </p:stCondLst>
                </p:cTn>
                <p:tgtEl>
                  <p:spTgt spid="7"/>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Custom 6">
      <a:dk1>
        <a:sysClr val="windowText" lastClr="000000"/>
      </a:dk1>
      <a:lt1>
        <a:sysClr val="window" lastClr="FFFFFF"/>
      </a:lt1>
      <a:dk2>
        <a:srgbClr val="534949"/>
      </a:dk2>
      <a:lt2>
        <a:srgbClr val="CCD1B9"/>
      </a:lt2>
      <a:accent1>
        <a:srgbClr val="F5B334"/>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3944</TotalTime>
  <Words>1433</Words>
  <Application>Microsoft Office PowerPoint</Application>
  <PresentationFormat>On-screen Show (4:3)</PresentationFormat>
  <Paragraphs>161</Paragraphs>
  <Slides>26</Slides>
  <Notes>9</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Trajan Pro</vt:lpstr>
      <vt:lpstr>Calibri</vt:lpstr>
      <vt:lpstr>Adjacency</vt:lpstr>
      <vt:lpstr>Sewer Lateral and Mainline Rehabilitation Through Lining</vt:lpstr>
      <vt:lpstr>Discussion Points</vt:lpstr>
      <vt:lpstr>Your Lateral Sewer Line is Part of the Wastewater Collection System</vt:lpstr>
      <vt:lpstr>All Leaking parts of the system Must be Rehabilitated and Sealed </vt:lpstr>
      <vt:lpstr>Rehabilitation – What Does it Mean? </vt:lpstr>
      <vt:lpstr>Digging and Replacing Involves: </vt:lpstr>
      <vt:lpstr>Trenchless Lining Involves: </vt:lpstr>
      <vt:lpstr>Failing Mainline Pipes</vt:lpstr>
      <vt:lpstr>Mainline Lining Only</vt:lpstr>
      <vt:lpstr>Mainline Lining Only Video</vt:lpstr>
      <vt:lpstr>Completely Sealed System</vt:lpstr>
      <vt:lpstr>Discussion Points</vt:lpstr>
      <vt:lpstr>Lining Process </vt:lpstr>
      <vt:lpstr>Tube and Sheet</vt:lpstr>
      <vt:lpstr>Gasket Sealing Technology</vt:lpstr>
      <vt:lpstr>Adding the Resin</vt:lpstr>
      <vt:lpstr>Loading the Launcher</vt:lpstr>
      <vt:lpstr>Positioning the camera</vt:lpstr>
      <vt:lpstr>Installing the Liner At the Connection</vt:lpstr>
      <vt:lpstr>Discussion Points</vt:lpstr>
      <vt:lpstr>Step 1  - Clean Out Installation</vt:lpstr>
      <vt:lpstr>Step 2  - Equipment Set Up </vt:lpstr>
      <vt:lpstr>Step 3  - Installation of Liner</vt:lpstr>
      <vt:lpstr>PowerPoint Presentation</vt:lpstr>
      <vt:lpstr>Finished Installation</vt:lpstr>
      <vt:lpstr>Questions?</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Sahar Hasan</dc:creator>
  <cp:lastModifiedBy>Julie Keith</cp:lastModifiedBy>
  <cp:revision>218</cp:revision>
  <cp:lastPrinted>2013-06-11T15:59:43Z</cp:lastPrinted>
  <dcterms:created xsi:type="dcterms:W3CDTF">2006-08-16T00:00:00Z</dcterms:created>
  <dcterms:modified xsi:type="dcterms:W3CDTF">2013-06-21T16:23:04Z</dcterms:modified>
</cp:coreProperties>
</file>